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8"/>
  </p:notesMasterIdLst>
  <p:sldIdLst>
    <p:sldId id="256" r:id="rId4"/>
    <p:sldId id="257" r:id="rId5"/>
    <p:sldId id="274" r:id="rId6"/>
    <p:sldId id="280" r:id="rId7"/>
    <p:sldId id="281" r:id="rId9"/>
    <p:sldId id="297" r:id="rId10"/>
    <p:sldId id="307" r:id="rId11"/>
    <p:sldId id="283" r:id="rId12"/>
    <p:sldId id="258" r:id="rId13"/>
    <p:sldId id="293" r:id="rId14"/>
    <p:sldId id="294" r:id="rId15"/>
    <p:sldId id="295" r:id="rId16"/>
    <p:sldId id="296" r:id="rId17"/>
    <p:sldId id="275" r:id="rId18"/>
    <p:sldId id="298" r:id="rId19"/>
    <p:sldId id="299" r:id="rId20"/>
    <p:sldId id="301" r:id="rId21"/>
    <p:sldId id="303" r:id="rId22"/>
    <p:sldId id="304" r:id="rId23"/>
    <p:sldId id="305" r:id="rId24"/>
    <p:sldId id="306" r:id="rId25"/>
    <p:sldId id="336" r:id="rId26"/>
    <p:sldId id="337" r:id="rId27"/>
    <p:sldId id="276" r:id="rId28"/>
    <p:sldId id="290" r:id="rId29"/>
    <p:sldId id="292" r:id="rId30"/>
    <p:sldId id="291" r:id="rId31"/>
    <p:sldId id="342" r:id="rId32"/>
    <p:sldId id="350" r:id="rId33"/>
    <p:sldId id="351" r:id="rId34"/>
    <p:sldId id="277" r:id="rId35"/>
    <p:sldId id="354" r:id="rId36"/>
    <p:sldId id="355" r:id="rId37"/>
    <p:sldId id="263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13A"/>
    <a:srgbClr val="2651FF"/>
    <a:srgbClr val="A15ADA"/>
    <a:srgbClr val="7058F0"/>
    <a:srgbClr val="EAC13A"/>
    <a:srgbClr val="111927"/>
    <a:srgbClr val="000101"/>
    <a:srgbClr val="53FFF0"/>
    <a:srgbClr val="C9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294"/>
  </p:normalViewPr>
  <p:slideViewPr>
    <p:cSldViewPr snapToGrid="0" snapToObjects="1">
      <p:cViewPr varScale="1">
        <p:scale>
          <a:sx n="54" d="100"/>
          <a:sy n="54" d="100"/>
        </p:scale>
        <p:origin x="8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1pPr>
    <a:lvl2pPr indent="2286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2pPr>
    <a:lvl3pPr indent="4572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3pPr>
    <a:lvl4pPr indent="6858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4pPr>
    <a:lvl5pPr indent="9144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5pPr>
    <a:lvl6pPr indent="11430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6pPr>
    <a:lvl7pPr indent="13716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7pPr>
    <a:lvl8pPr indent="16002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8pPr>
    <a:lvl9pPr indent="1828800" defTabSz="1828800" latinLnBrk="0">
      <a:spcBef>
        <a:spcPts val="800"/>
      </a:spcBef>
      <a:defRPr sz="2400">
        <a:latin typeface="+mn-lt"/>
        <a:ea typeface="+mn-ea"/>
        <a:cs typeface="+mn-cs"/>
        <a:sym typeface="Microsoft YaHe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亮点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400"/>
              </a:spcBef>
              <a:defRPr sz="1200"/>
            </a:lvl1pPr>
          </a:lstStyle>
          <a:p>
            <a:r>
              <a:t>充分发挥视频、图像等非结构化数据作用，通过视频解析、视频智能分析的技术手段发现车轨、人轨、虚拟轨迹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由版式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自由版式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2.jpeg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21945600" cy="2835275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b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7606" y="13081000"/>
            <a:ext cx="554838" cy="571500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 algn="ctr" defTabSz="825500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9.xml"/><Relationship Id="rId16" Type="http://schemas.openxmlformats.org/officeDocument/2006/relationships/image" Target="../media/image18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3" Type="http://schemas.openxmlformats.org/officeDocument/2006/relationships/notesSlide" Target="../notesSlides/notesSlide12.xml"/><Relationship Id="rId22" Type="http://schemas.openxmlformats.org/officeDocument/2006/relationships/slideLayout" Target="../slideLayouts/slideLayout9.xml"/><Relationship Id="rId21" Type="http://schemas.openxmlformats.org/officeDocument/2006/relationships/image" Target="../media/image64.png"/><Relationship Id="rId20" Type="http://schemas.openxmlformats.org/officeDocument/2006/relationships/image" Target="../media/image63.png"/><Relationship Id="rId2" Type="http://schemas.openxmlformats.org/officeDocument/2006/relationships/image" Target="../media/image45.png"/><Relationship Id="rId19" Type="http://schemas.openxmlformats.org/officeDocument/2006/relationships/image" Target="../media/image62.png"/><Relationship Id="rId18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9.xml"/><Relationship Id="rId16" Type="http://schemas.openxmlformats.org/officeDocument/2006/relationships/image" Target="../media/image18.png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1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2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汇报人  时间"/>
          <p:cNvSpPr txBox="1"/>
          <p:nvPr/>
        </p:nvSpPr>
        <p:spPr>
          <a:xfrm>
            <a:off x="9265272" y="8870416"/>
            <a:ext cx="8541465" cy="77851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 defTabSz="914400"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l"/>
            <a:r>
              <a:rPr lang="zh-CN" altLang="en-US" sz="440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作者</a:t>
            </a:r>
            <a:r>
              <a:rPr lang="en-US" altLang="zh-CN" sz="440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zh-CN" altLang="en-US" sz="440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蒋子函、杨帆  </a:t>
            </a:r>
            <a:r>
              <a:rPr lang="en-US" altLang="zh-CN" sz="440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2022-01-09</a:t>
            </a:r>
            <a:endParaRPr lang="en-US" altLang="zh-CN" sz="4400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6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在此输入PPT标题"/>
          <p:cNvSpPr txBox="1"/>
          <p:nvPr/>
        </p:nvSpPr>
        <p:spPr>
          <a:xfrm>
            <a:off x="4604995" y="5787601"/>
            <a:ext cx="18110626" cy="133223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 defTabSz="914400"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l"/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</a:t>
            </a:r>
            <a:r>
              <a:rPr sz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illing - 可</a:t>
            </a:r>
            <a:r>
              <a:rPr lang="zh-CN" sz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视</a:t>
            </a:r>
            <a:r>
              <a:rPr sz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化大数据处理工具</a:t>
            </a:r>
            <a:endParaRPr lang="zh-CN" altLang="en-US" sz="8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Type the text here Type the text hereType the text here Type the text here Type"/>
          <p:cNvSpPr txBox="1"/>
          <p:nvPr/>
        </p:nvSpPr>
        <p:spPr>
          <a:xfrm>
            <a:off x="8663305" y="7214553"/>
            <a:ext cx="12271375" cy="516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700" b="0"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rPr 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一个专注于</a:t>
            </a:r>
            <a:r>
              <a:rPr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流批一体</a:t>
            </a:r>
            <a:r>
              <a:rPr 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的大数据处理</a:t>
            </a:r>
            <a:r>
              <a:rPr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中台方案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350375" y="2727324"/>
            <a:ext cx="56832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数据接入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394825" y="6376035"/>
            <a:ext cx="3907155" cy="260477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13230781" y="7167480"/>
            <a:ext cx="4901007" cy="1394753"/>
            <a:chOff x="977900" y="-12700"/>
            <a:chExt cx="3191852" cy="1390650"/>
          </a:xfrm>
        </p:grpSpPr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040130" y="0"/>
              <a:ext cx="3129622" cy="1272718"/>
            </a:xfrm>
            <a:prstGeom prst="rect">
              <a:avLst/>
            </a:prstGeom>
          </p:spPr>
        </p:pic>
        <p:sp>
          <p:nvSpPr>
            <p:cNvPr id="123" name="textbox 123"/>
            <p:cNvSpPr/>
            <p:nvPr/>
          </p:nvSpPr>
          <p:spPr>
            <a:xfrm>
              <a:off x="977900" y="-12700"/>
              <a:ext cx="3155314" cy="139065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indent="96520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lang="en-US" altLang="zh-CN"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lang="en-US"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  <a:sym typeface="+mn-ea"/>
                </a:rPr>
                <a:t>pravega</a:t>
              </a:r>
              <a:endParaRPr lang="en-US" altLang="en-US" sz="3200" dirty="0"/>
            </a:p>
          </p:txBody>
        </p:sp>
      </p:grpSp>
      <p:sp>
        <p:nvSpPr>
          <p:cNvPr id="124" name="textbox 124"/>
          <p:cNvSpPr/>
          <p:nvPr/>
        </p:nvSpPr>
        <p:spPr>
          <a:xfrm>
            <a:off x="6295339" y="8460096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25" name="textbox 125"/>
          <p:cNvSpPr/>
          <p:nvPr/>
        </p:nvSpPr>
        <p:spPr>
          <a:xfrm>
            <a:off x="6274472" y="5893802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26" name="rect"/>
          <p:cNvSpPr/>
          <p:nvPr/>
        </p:nvSpPr>
        <p:spPr>
          <a:xfrm>
            <a:off x="10196830" y="8126095"/>
            <a:ext cx="2706370" cy="680085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7" name="textbox 127"/>
          <p:cNvSpPr/>
          <p:nvPr/>
        </p:nvSpPr>
        <p:spPr>
          <a:xfrm>
            <a:off x="9895840" y="8263890"/>
            <a:ext cx="2914015" cy="4044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sp>
        <p:nvSpPr>
          <p:cNvPr id="129" name="textbox 129"/>
          <p:cNvSpPr/>
          <p:nvPr/>
        </p:nvSpPr>
        <p:spPr>
          <a:xfrm>
            <a:off x="9988550" y="6665595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130" name="textbox 130"/>
          <p:cNvSpPr/>
          <p:nvPr/>
        </p:nvSpPr>
        <p:spPr>
          <a:xfrm>
            <a:off x="10649704" y="6079509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350375" y="2727324"/>
            <a:ext cx="56832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数据接入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72815" y="10133330"/>
            <a:ext cx="6029960" cy="305879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5536672" y="9033713"/>
            <a:ext cx="6940039" cy="4589864"/>
            <a:chOff x="0" y="0"/>
            <a:chExt cx="6940039" cy="4589864"/>
          </a:xfrm>
        </p:grpSpPr>
        <p:sp>
          <p:nvSpPr>
            <p:cNvPr id="132" name="rect"/>
            <p:cNvSpPr/>
            <p:nvPr/>
          </p:nvSpPr>
          <p:spPr>
            <a:xfrm>
              <a:off x="0" y="0"/>
              <a:ext cx="6940039" cy="4589864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35" name="textbox 135"/>
            <p:cNvSpPr/>
            <p:nvPr/>
          </p:nvSpPr>
          <p:spPr>
            <a:xfrm>
              <a:off x="2362835" y="163195"/>
              <a:ext cx="2914015" cy="70929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2000"/>
                </a:lnSpc>
              </a:pPr>
              <a:r>
                <a:rPr lang="zh-CN"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数据库</a:t>
              </a:r>
              <a:r>
                <a:rPr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indent="1260475" algn="l" rtl="0" eaLnBrk="0">
                <a:lnSpc>
                  <a:spcPct val="83000"/>
                </a:lnSpc>
                <a:spcBef>
                  <a:spcPts val="1090"/>
                </a:spcBef>
              </a:pPr>
              <a:endParaRPr lang="en-US" altLang="en-US" sz="36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900" dirty="0"/>
            </a:p>
            <a:p>
              <a:pPr indent="1515110" algn="l" rtl="0" eaLnBrk="0">
                <a:lnSpc>
                  <a:spcPct val="83000"/>
                </a:lnSpc>
                <a:spcBef>
                  <a:spcPts val="5"/>
                </a:spcBef>
              </a:pPr>
              <a:endParaRPr lang="en-US" altLang="en-US" sz="3600" dirty="0"/>
            </a:p>
          </p:txBody>
        </p:sp>
        <p:sp>
          <p:nvSpPr>
            <p:cNvPr id="136" name="rect"/>
            <p:cNvSpPr/>
            <p:nvPr/>
          </p:nvSpPr>
          <p:spPr>
            <a:xfrm>
              <a:off x="958850" y="2988945"/>
              <a:ext cx="5315585" cy="70929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37" name="rect"/>
            <p:cNvSpPr/>
            <p:nvPr/>
          </p:nvSpPr>
          <p:spPr>
            <a:xfrm>
              <a:off x="958850" y="1945640"/>
              <a:ext cx="5316855" cy="73850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21600000">
            <a:off x="15571597" y="3792918"/>
            <a:ext cx="6940039" cy="4589855"/>
            <a:chOff x="0" y="0"/>
            <a:chExt cx="6940039" cy="4589855"/>
          </a:xfrm>
        </p:grpSpPr>
        <p:sp>
          <p:nvSpPr>
            <p:cNvPr id="138" name="rect"/>
            <p:cNvSpPr/>
            <p:nvPr/>
          </p:nvSpPr>
          <p:spPr>
            <a:xfrm>
              <a:off x="0" y="0"/>
              <a:ext cx="6940039" cy="4589855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41" name="textbox 141"/>
            <p:cNvSpPr/>
            <p:nvPr/>
          </p:nvSpPr>
          <p:spPr>
            <a:xfrm>
              <a:off x="1318895" y="250190"/>
              <a:ext cx="4232275" cy="53784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4000"/>
                </a:lnSpc>
              </a:pP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日志</a:t>
              </a:r>
              <a:r>
                <a:rPr 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/http/</a:t>
              </a:r>
              <a:r>
                <a:rPr lang="zh-CN" alt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性能</a:t>
              </a: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18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36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3600" dirty="0"/>
            </a:p>
          </p:txBody>
        </p:sp>
        <p:sp>
          <p:nvSpPr>
            <p:cNvPr id="143" name="rect"/>
            <p:cNvSpPr/>
            <p:nvPr/>
          </p:nvSpPr>
          <p:spPr>
            <a:xfrm>
              <a:off x="2012950" y="1052830"/>
              <a:ext cx="2914015" cy="709930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sp>
        <p:nvSpPr>
          <p:cNvPr id="6" name="rect"/>
          <p:cNvSpPr/>
          <p:nvPr/>
        </p:nvSpPr>
        <p:spPr>
          <a:xfrm rot="21600000">
            <a:off x="16116935" y="5782310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116195" y="5852160"/>
            <a:ext cx="3760470" cy="260477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8876664" y="6650799"/>
            <a:ext cx="4215765" cy="1390650"/>
            <a:chOff x="-12700" y="-12700"/>
            <a:chExt cx="4215765" cy="1390650"/>
          </a:xfrm>
        </p:grpSpPr>
        <p:pic>
          <p:nvPicPr>
            <p:cNvPr id="145" name="picture 1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203065" cy="1272540"/>
            </a:xfrm>
            <a:prstGeom prst="rect">
              <a:avLst/>
            </a:prstGeom>
          </p:spPr>
        </p:pic>
        <p:sp>
          <p:nvSpPr>
            <p:cNvPr id="146" name="textbox 146"/>
            <p:cNvSpPr/>
            <p:nvPr/>
          </p:nvSpPr>
          <p:spPr>
            <a:xfrm>
              <a:off x="-12700" y="-12700"/>
              <a:ext cx="4122420" cy="139065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lang="en-US"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/pravega</a:t>
              </a:r>
              <a:endParaRPr lang="en-US" sz="32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148" name="textbox 148"/>
          <p:cNvSpPr/>
          <p:nvPr/>
        </p:nvSpPr>
        <p:spPr>
          <a:xfrm>
            <a:off x="2016709" y="7936221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49" name="textbox 149"/>
          <p:cNvSpPr/>
          <p:nvPr/>
        </p:nvSpPr>
        <p:spPr>
          <a:xfrm>
            <a:off x="1995843" y="5369927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50" name="rect"/>
          <p:cNvSpPr/>
          <p:nvPr/>
        </p:nvSpPr>
        <p:spPr>
          <a:xfrm>
            <a:off x="5903595" y="7618095"/>
            <a:ext cx="2242820" cy="764540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51" name="textbox 151"/>
          <p:cNvSpPr/>
          <p:nvPr/>
        </p:nvSpPr>
        <p:spPr>
          <a:xfrm>
            <a:off x="5617210" y="7796530"/>
            <a:ext cx="2448560" cy="58610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sp>
        <p:nvSpPr>
          <p:cNvPr id="155" name="textbox 155"/>
          <p:cNvSpPr/>
          <p:nvPr/>
        </p:nvSpPr>
        <p:spPr>
          <a:xfrm>
            <a:off x="16885565" y="12025705"/>
            <a:ext cx="1781175" cy="7645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3600" dirty="0"/>
          </a:p>
        </p:txBody>
      </p:sp>
      <p:sp>
        <p:nvSpPr>
          <p:cNvPr id="156" name="textbox 156"/>
          <p:cNvSpPr/>
          <p:nvPr/>
        </p:nvSpPr>
        <p:spPr>
          <a:xfrm>
            <a:off x="16567785" y="10960735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 CDC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7" name="textbox 157"/>
          <p:cNvSpPr/>
          <p:nvPr/>
        </p:nvSpPr>
        <p:spPr>
          <a:xfrm>
            <a:off x="6108159" y="5555634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  <p:sp>
        <p:nvSpPr>
          <p:cNvPr id="158" name="textbox 158"/>
          <p:cNvSpPr/>
          <p:nvPr/>
        </p:nvSpPr>
        <p:spPr>
          <a:xfrm>
            <a:off x="17761585" y="4981575"/>
            <a:ext cx="261620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600" dirty="0"/>
          </a:p>
        </p:txBody>
      </p:sp>
      <p:sp>
        <p:nvSpPr>
          <p:cNvPr id="2" name="textbox 129"/>
          <p:cNvSpPr/>
          <p:nvPr/>
        </p:nvSpPr>
        <p:spPr>
          <a:xfrm>
            <a:off x="5368925" y="6215380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3" name="textbox 158"/>
          <p:cNvSpPr/>
          <p:nvPr/>
        </p:nvSpPr>
        <p:spPr>
          <a:xfrm>
            <a:off x="16203295" y="5955665"/>
            <a:ext cx="2463165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  Tail</a:t>
            </a:r>
            <a:endParaRPr lang="en-US" sz="3600" dirty="0"/>
          </a:p>
        </p:txBody>
      </p:sp>
      <p:sp>
        <p:nvSpPr>
          <p:cNvPr id="10" name="rect"/>
          <p:cNvSpPr/>
          <p:nvPr/>
        </p:nvSpPr>
        <p:spPr>
          <a:xfrm rot="21600000">
            <a:off x="19229070" y="5826125"/>
            <a:ext cx="2541905" cy="68008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" name="textbox 158"/>
          <p:cNvSpPr/>
          <p:nvPr/>
        </p:nvSpPr>
        <p:spPr>
          <a:xfrm>
            <a:off x="19229070" y="5945505"/>
            <a:ext cx="2617470" cy="5867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Http Client</a:t>
            </a:r>
            <a:endParaRPr lang="en-US" sz="3600" dirty="0"/>
          </a:p>
        </p:txBody>
      </p:sp>
      <p:sp>
        <p:nvSpPr>
          <p:cNvPr id="7" name="rect"/>
          <p:cNvSpPr/>
          <p:nvPr/>
        </p:nvSpPr>
        <p:spPr>
          <a:xfrm rot="21600000">
            <a:off x="16096615" y="6762115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5" name="textbox 158"/>
          <p:cNvSpPr/>
          <p:nvPr/>
        </p:nvSpPr>
        <p:spPr>
          <a:xfrm>
            <a:off x="16116935" y="6900545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host metrics</a:t>
            </a:r>
            <a:endParaRPr lang="en-US" sz="3600" spc="-6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rect"/>
          <p:cNvSpPr/>
          <p:nvPr/>
        </p:nvSpPr>
        <p:spPr>
          <a:xfrm rot="21600000">
            <a:off x="19064605" y="6776720"/>
            <a:ext cx="2781935" cy="65087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8" name="textbox 158"/>
          <p:cNvSpPr/>
          <p:nvPr/>
        </p:nvSpPr>
        <p:spPr>
          <a:xfrm>
            <a:off x="19154140" y="6939280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...</a:t>
            </a:r>
            <a:endParaRPr lang="en-US" sz="3600" dirty="0"/>
          </a:p>
        </p:txBody>
      </p:sp>
      <p:sp>
        <p:nvSpPr>
          <p:cNvPr id="9" name="文本框 11"/>
          <p:cNvSpPr txBox="1"/>
          <p:nvPr/>
        </p:nvSpPr>
        <p:spPr>
          <a:xfrm>
            <a:off x="17967325" y="12077065"/>
            <a:ext cx="2555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JDBC CDC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rect"/>
          <p:cNvSpPr/>
          <p:nvPr/>
        </p:nvSpPr>
        <p:spPr>
          <a:xfrm rot="21600000">
            <a:off x="16593312" y="10025583"/>
            <a:ext cx="531685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9" name="textbox 156"/>
          <p:cNvSpPr/>
          <p:nvPr/>
        </p:nvSpPr>
        <p:spPr>
          <a:xfrm>
            <a:off x="16694785" y="10006965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5795645" y="2727324"/>
            <a:ext cx="1279271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zh-CN" sz="6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原生</a:t>
            </a:r>
            <a:r>
              <a:rPr sz="6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数据库数据接入（CDC Format</a:t>
            </a:r>
            <a:r>
              <a:rPr sz="6000" spc="-2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）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259185" y="7488555"/>
            <a:ext cx="12567920" cy="578040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142240" y="4624184"/>
            <a:ext cx="24265890" cy="2558415"/>
            <a:chOff x="118110" y="0"/>
            <a:chExt cx="24265890" cy="2558415"/>
          </a:xfrm>
        </p:grpSpPr>
        <p:sp>
          <p:nvSpPr>
            <p:cNvPr id="161" name="textbox 161"/>
            <p:cNvSpPr/>
            <p:nvPr/>
          </p:nvSpPr>
          <p:spPr>
            <a:xfrm>
              <a:off x="118110" y="0"/>
              <a:ext cx="24265890" cy="2558415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og</a:t>
              </a:r>
              <a:r>
                <a:rPr sz="190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3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ebe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z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</a:t>
              </a:r>
              <a:r>
                <a:rPr sz="28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endParaRPr lang="en-US" altLang="en-US" sz="2800" dirty="0"/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6319069" y="1514333"/>
              <a:ext cx="1517650" cy="51943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ts val="3890"/>
                </a:lnSpc>
              </a:pP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li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nk</a:t>
              </a:r>
              <a:r>
                <a:rPr sz="2800" spc="-4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Q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endParaRPr lang="en-US" altLang="en-US" sz="28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5672035" y="1613698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276020" y="1566149"/>
              <a:ext cx="955039" cy="60070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3000"/>
                </a:lnSpc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sp>
        <p:nvSpPr>
          <p:cNvPr id="167" name="textbox 167"/>
          <p:cNvSpPr/>
          <p:nvPr/>
        </p:nvSpPr>
        <p:spPr>
          <a:xfrm>
            <a:off x="1432560" y="8189595"/>
            <a:ext cx="9510395" cy="28168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相对入门复杂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zh-CN" altLang="en-US" sz="3100" spc="5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ts val="4445"/>
              </a:lnSpc>
            </a:pPr>
            <a:endParaRPr lang="en-US" altLang="en-US" sz="3100" dirty="0"/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每次处理需要</a:t>
            </a:r>
            <a:r>
              <a:rPr lang="zh-CN" sz="3100" b="1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创建</a:t>
            </a:r>
            <a:r>
              <a:rPr 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table,  </a:t>
            </a:r>
            <a:r>
              <a:rPr lang="zh-CN" alt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手动</a:t>
            </a:r>
            <a:r>
              <a:rPr lang="zh-CN" altLang="en-US" sz="3100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指定数据和列映射关系</a:t>
            </a:r>
            <a:endParaRPr lang="en-US" altLang="en-US" sz="1500" dirty="0"/>
          </a:p>
          <a:p>
            <a:pPr indent="31750" algn="l" rtl="0" eaLnBrk="0">
              <a:lnSpc>
                <a:spcPts val="3865"/>
              </a:lnSpc>
              <a:spcBef>
                <a:spcPts val="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过程不够直观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改起来需要重新梳理之前的逻辑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42839" y="4925711"/>
            <a:ext cx="2193569" cy="1141370"/>
          </a:xfrm>
          <a:prstGeom prst="rect">
            <a:avLst/>
          </a:prstGeom>
        </p:spPr>
      </p:pic>
      <p:pic>
        <p:nvPicPr>
          <p:cNvPr id="171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054330" y="4861305"/>
            <a:ext cx="1414271" cy="1325880"/>
          </a:xfrm>
          <a:prstGeom prst="rect">
            <a:avLst/>
          </a:prstGeom>
        </p:spPr>
      </p:pic>
      <p:pic>
        <p:nvPicPr>
          <p:cNvPr id="173" name="picture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415003" y="4935505"/>
            <a:ext cx="1155064" cy="1155172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994950" y="5132226"/>
            <a:ext cx="947835" cy="947835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4545944" y="5305804"/>
            <a:ext cx="1309369" cy="3784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14684" y="5709805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861122" y="578517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468603" y="5694451"/>
            <a:ext cx="1423669" cy="152400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2017603" y="5356605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350375" y="2727324"/>
            <a:ext cx="56832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数据接入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0" y="3792969"/>
            <a:ext cx="24384000" cy="2558414"/>
            <a:chOff x="0" y="0"/>
            <a:chExt cx="24384000" cy="2558414"/>
          </a:xfrm>
        </p:grpSpPr>
        <p:sp>
          <p:nvSpPr>
            <p:cNvPr id="161" name="textbox 161"/>
            <p:cNvSpPr/>
            <p:nvPr/>
          </p:nvSpPr>
          <p:spPr>
            <a:xfrm>
              <a:off x="0" y="0"/>
              <a:ext cx="24384000" cy="2558414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lang="en-US" altLang="en-US" sz="28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 </a:t>
              </a:r>
              <a:endParaRPr lang="en-US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4230985" y="1677670"/>
              <a:ext cx="1758950" cy="51943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r>
                <a:rPr lang="en-US" altLang="en-US" sz="100" dirty="0"/>
                <a:t>Data Hub</a:t>
              </a:r>
              <a:endParaRPr lang="en-US" altLang="en-US" sz="1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7131900" y="1936913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076555" y="1565910"/>
              <a:ext cx="1154430" cy="63119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2800" dirty="0"/>
            </a:p>
          </p:txBody>
        </p:sp>
      </p:grpSp>
      <p:sp>
        <p:nvSpPr>
          <p:cNvPr id="167" name="textbox 167"/>
          <p:cNvSpPr/>
          <p:nvPr/>
        </p:nvSpPr>
        <p:spPr>
          <a:xfrm>
            <a:off x="2580640" y="6919595"/>
            <a:ext cx="9510395" cy="18821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拖拽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入门快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en-US" altLang="en-US" sz="3100" spc="5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ts val="4445"/>
              </a:lnSpc>
            </a:pPr>
            <a:endParaRPr lang="en-US" altLang="en-US" sz="3100" spc="5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ts val="4445"/>
              </a:lnSpc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托拉拽模式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参数换算子</a:t>
            </a:r>
            <a:endParaRPr lang="en-US" altLang="zh-CN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理解复杂的逻辑更容易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11289" y="4344686"/>
            <a:ext cx="2193569" cy="1141370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0001885" y="5413375"/>
            <a:ext cx="1517650" cy="3879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20529" y="5279910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922332" y="483140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922510" y="5746750"/>
            <a:ext cx="1736090" cy="186055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0539323" y="5029580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035" y="4472940"/>
            <a:ext cx="1435735" cy="119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90730" y="5812790"/>
            <a:ext cx="1435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Filling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15630525" y="4448810"/>
            <a:ext cx="2705100" cy="1092200"/>
          </a:xfrm>
          <a:prstGeom prst="rect">
            <a:avLst/>
          </a:prstGeom>
          <a:noFill/>
          <a:effectLst/>
        </p:spPr>
      </p:pic>
      <p:sp>
        <p:nvSpPr>
          <p:cNvPr id="5" name="文本框 4"/>
          <p:cNvSpPr txBox="1"/>
          <p:nvPr/>
        </p:nvSpPr>
        <p:spPr>
          <a:xfrm>
            <a:off x="15997555" y="5724525"/>
            <a:ext cx="1795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Data Hub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9345" y="4504690"/>
            <a:ext cx="2611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12700" algn="l" eaLnBrk="0">
              <a:lnSpc>
                <a:spcPts val="2780"/>
              </a:lnSpc>
            </a:pP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Binlog 采集</a:t>
            </a:r>
            <a:endParaRPr sz="1900" spc="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714019" y="5144020"/>
            <a:ext cx="1739975" cy="152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92225" y="4749165"/>
            <a:ext cx="1347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同步</a:t>
            </a:r>
            <a:endParaRPr sz="1900" spc="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2335" y="6647815"/>
            <a:ext cx="11485880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#1"/>
          <p:cNvSpPr txBox="1"/>
          <p:nvPr/>
        </p:nvSpPr>
        <p:spPr>
          <a:xfrm>
            <a:off x="2578597" y="5196800"/>
            <a:ext cx="2117090" cy="2961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2300"/>
              </a:lnSpc>
              <a:defRPr sz="132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 b="1" dirty="0"/>
              <a:t>#</a:t>
            </a:r>
            <a:r>
              <a:rPr lang="en-US" b="1" dirty="0"/>
              <a:t>3</a:t>
            </a:r>
            <a:endParaRPr lang="en-US" b="1" dirty="0"/>
          </a:p>
        </p:txBody>
      </p:sp>
      <p:sp>
        <p:nvSpPr>
          <p:cNvPr id="8" name="这里是PPT结构标题"/>
          <p:cNvSpPr txBox="1"/>
          <p:nvPr/>
        </p:nvSpPr>
        <p:spPr>
          <a:xfrm>
            <a:off x="4776982" y="3529607"/>
            <a:ext cx="11328400" cy="62953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100"/>
              </a:lnSpc>
              <a:defRPr sz="8000"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l"/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</a:t>
            </a:r>
            <a:r>
              <a:rPr lang="zh-CN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分析处理</a:t>
            </a:r>
            <a:endParaRPr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									</a:t>
            </a:r>
            <a:r>
              <a:rPr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支持流批一体的大数据中台方案</a:t>
            </a:r>
            <a:endParaRPr sz="4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7638098" y="2727324"/>
            <a:ext cx="910780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流批一体的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ET</a:t>
            </a:r>
            <a:r>
              <a:rPr sz="60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数据集</a:t>
            </a:r>
            <a:r>
              <a:rPr sz="60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成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8" name="path"/>
          <p:cNvSpPr/>
          <p:nvPr/>
        </p:nvSpPr>
        <p:spPr>
          <a:xfrm>
            <a:off x="7414387" y="4468304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259" name="path"/>
          <p:cNvSpPr/>
          <p:nvPr/>
        </p:nvSpPr>
        <p:spPr>
          <a:xfrm>
            <a:off x="7414387" y="4468304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260" name="textbox 260"/>
          <p:cNvSpPr/>
          <p:nvPr/>
        </p:nvSpPr>
        <p:spPr>
          <a:xfrm>
            <a:off x="8307705" y="4645660"/>
            <a:ext cx="7386320" cy="4387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262" name="textbox 262"/>
          <p:cNvSpPr/>
          <p:nvPr/>
        </p:nvSpPr>
        <p:spPr>
          <a:xfrm>
            <a:off x="17739868" y="9168295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263" name="textbox 263"/>
          <p:cNvSpPr/>
          <p:nvPr/>
        </p:nvSpPr>
        <p:spPr>
          <a:xfrm>
            <a:off x="17739868" y="5836805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68009" y="5771362"/>
            <a:ext cx="1745970" cy="1585544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7583842" y="4658080"/>
            <a:ext cx="2066125" cy="722973"/>
            <a:chOff x="0" y="0"/>
            <a:chExt cx="2066125" cy="722973"/>
          </a:xfrm>
        </p:grpSpPr>
        <p:pic>
          <p:nvPicPr>
            <p:cNvPr id="266" name="picture 2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267" name="textbox 267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14405482" y="6282257"/>
            <a:ext cx="1900173" cy="778015"/>
            <a:chOff x="0" y="0"/>
            <a:chExt cx="1900173" cy="778015"/>
          </a:xfrm>
        </p:grpSpPr>
        <p:pic>
          <p:nvPicPr>
            <p:cNvPr id="268" name="picture 2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3" cy="778015"/>
            </a:xfrm>
            <a:prstGeom prst="rect">
              <a:avLst/>
            </a:prstGeom>
          </p:spPr>
        </p:pic>
        <p:sp>
          <p:nvSpPr>
            <p:cNvPr id="269" name="textbox 269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270" name="picture 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837799" y="6282257"/>
            <a:ext cx="1900173" cy="77801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7613598" y="6265328"/>
            <a:ext cx="1905000" cy="774700"/>
            <a:chOff x="0" y="0"/>
            <a:chExt cx="1905000" cy="774700"/>
          </a:xfrm>
        </p:grpSpPr>
        <p:pic>
          <p:nvPicPr>
            <p:cNvPr id="271" name="picture 2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5000" cy="774700"/>
            </a:xfrm>
            <a:prstGeom prst="rect">
              <a:avLst/>
            </a:prstGeom>
          </p:spPr>
        </p:pic>
        <p:sp>
          <p:nvSpPr>
            <p:cNvPr id="272" name="textbox 272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10917719" y="9566110"/>
            <a:ext cx="1873834" cy="778014"/>
            <a:chOff x="0" y="0"/>
            <a:chExt cx="1873834" cy="778014"/>
          </a:xfrm>
        </p:grpSpPr>
        <p:pic>
          <p:nvPicPr>
            <p:cNvPr id="273" name="picture 2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834" cy="778014"/>
            </a:xfrm>
            <a:prstGeom prst="rect">
              <a:avLst/>
            </a:prstGeom>
          </p:spPr>
        </p:pic>
        <p:sp>
          <p:nvSpPr>
            <p:cNvPr id="274" name="textbox 274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275" name="picture 2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73301" y="9568751"/>
            <a:ext cx="1850389" cy="778014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89415" y="5403265"/>
            <a:ext cx="1635975" cy="878992"/>
          </a:xfrm>
          <a:prstGeom prst="rect">
            <a:avLst/>
          </a:prstGeom>
        </p:spPr>
      </p:pic>
      <p:sp>
        <p:nvSpPr>
          <p:cNvPr id="277" name="textbox 277"/>
          <p:cNvSpPr/>
          <p:nvPr/>
        </p:nvSpPr>
        <p:spPr>
          <a:xfrm>
            <a:off x="3968699" y="5477928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278" name="textbox 278"/>
          <p:cNvSpPr/>
          <p:nvPr/>
        </p:nvSpPr>
        <p:spPr>
          <a:xfrm>
            <a:off x="3981399" y="7040028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279" name="textbox 279"/>
          <p:cNvSpPr/>
          <p:nvPr/>
        </p:nvSpPr>
        <p:spPr>
          <a:xfrm>
            <a:off x="19337147" y="4251349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0495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280" name="textbox 280"/>
          <p:cNvSpPr/>
          <p:nvPr/>
        </p:nvSpPr>
        <p:spPr>
          <a:xfrm>
            <a:off x="11400155" y="6450330"/>
            <a:ext cx="883920" cy="9404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81" name="textbox 281"/>
          <p:cNvSpPr/>
          <p:nvPr/>
        </p:nvSpPr>
        <p:spPr>
          <a:xfrm>
            <a:off x="15141575" y="9881235"/>
            <a:ext cx="711200" cy="9213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282" name="textbox 282"/>
          <p:cNvSpPr/>
          <p:nvPr/>
        </p:nvSpPr>
        <p:spPr>
          <a:xfrm>
            <a:off x="6229299" y="5947828"/>
            <a:ext cx="965835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lang="en-US"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f-edge</a:t>
            </a:r>
            <a:endParaRPr lang="en-US" sz="2000" spc="-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3" name="textbox 283"/>
          <p:cNvSpPr/>
          <p:nvPr/>
        </p:nvSpPr>
        <p:spPr>
          <a:xfrm>
            <a:off x="6168085" y="7321054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84" name="textbox 284"/>
          <p:cNvSpPr/>
          <p:nvPr/>
        </p:nvSpPr>
        <p:spPr>
          <a:xfrm>
            <a:off x="6281749" y="6836828"/>
            <a:ext cx="711834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l" rtl="0" eaLnBrk="0">
              <a:lnSpc>
                <a:spcPct val="78000"/>
              </a:lnSpc>
              <a:spcBef>
                <a:spcPts val="0"/>
              </a:spcBef>
            </a:pPr>
            <a:r>
              <a:rPr lang="en-US"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sz="2000" spc="-1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85" name="picture 2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91378" y="7493152"/>
            <a:ext cx="171450" cy="1702397"/>
          </a:xfrm>
          <a:prstGeom prst="rect">
            <a:avLst/>
          </a:prstGeom>
        </p:spPr>
      </p:pic>
      <p:pic>
        <p:nvPicPr>
          <p:cNvPr id="286" name="picture 2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998957" y="6585547"/>
            <a:ext cx="1156716" cy="171450"/>
          </a:xfrm>
          <a:prstGeom prst="rect">
            <a:avLst/>
          </a:prstGeom>
        </p:spPr>
      </p:pic>
      <p:pic>
        <p:nvPicPr>
          <p:cNvPr id="287" name="picture 2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603053" y="6600646"/>
            <a:ext cx="1156615" cy="17145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3019786" y="9917962"/>
            <a:ext cx="1156589" cy="171450"/>
          </a:xfrm>
          <a:prstGeom prst="rect">
            <a:avLst/>
          </a:prstGeom>
        </p:spPr>
      </p:pic>
      <p:pic>
        <p:nvPicPr>
          <p:cNvPr id="289" name="picture 2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436721" y="6605421"/>
            <a:ext cx="1156588" cy="171450"/>
          </a:xfrm>
          <a:prstGeom prst="rect">
            <a:avLst/>
          </a:prstGeom>
        </p:spPr>
      </p:pic>
      <p:pic>
        <p:nvPicPr>
          <p:cNvPr id="290" name="picture 2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436721" y="9911168"/>
            <a:ext cx="1156588" cy="171450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6342430" y="5586005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93" name="rect"/>
          <p:cNvSpPr/>
          <p:nvPr/>
        </p:nvSpPr>
        <p:spPr>
          <a:xfrm>
            <a:off x="7725126" y="10911657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294" name="textbox 294"/>
          <p:cNvSpPr/>
          <p:nvPr/>
        </p:nvSpPr>
        <p:spPr>
          <a:xfrm>
            <a:off x="11573205" y="10542650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95" name="textbox 295"/>
          <p:cNvSpPr/>
          <p:nvPr/>
        </p:nvSpPr>
        <p:spPr>
          <a:xfrm>
            <a:off x="8308340" y="7159625"/>
            <a:ext cx="669925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04650" y="7813675"/>
            <a:ext cx="586105" cy="486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406448" y="2727324"/>
            <a:ext cx="757110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流式数据入仓（Hive</a:t>
            </a:r>
            <a:r>
              <a:rPr sz="6000" spc="-2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）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10189464" y="4539704"/>
            <a:ext cx="2286978" cy="936396"/>
            <a:chOff x="0" y="0"/>
            <a:chExt cx="2286978" cy="936396"/>
          </a:xfrm>
        </p:grpSpPr>
        <p:pic>
          <p:nvPicPr>
            <p:cNvPr id="298" name="picture 2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286978" cy="936396"/>
            </a:xfrm>
            <a:prstGeom prst="rect">
              <a:avLst/>
            </a:prstGeom>
          </p:spPr>
        </p:pic>
        <p:sp>
          <p:nvSpPr>
            <p:cNvPr id="299" name="textbox 299"/>
            <p:cNvSpPr/>
            <p:nvPr/>
          </p:nvSpPr>
          <p:spPr>
            <a:xfrm>
              <a:off x="-12700" y="-12700"/>
              <a:ext cx="2312670" cy="104266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indent="64960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10285654" y="8492020"/>
            <a:ext cx="2255266" cy="936383"/>
            <a:chOff x="0" y="0"/>
            <a:chExt cx="2255266" cy="936383"/>
          </a:xfrm>
        </p:grpSpPr>
        <p:pic>
          <p:nvPicPr>
            <p:cNvPr id="300" name="picture 3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255266" cy="936383"/>
            </a:xfrm>
            <a:prstGeom prst="rect">
              <a:avLst/>
            </a:prstGeom>
          </p:spPr>
        </p:pic>
        <p:sp>
          <p:nvSpPr>
            <p:cNvPr id="301" name="textbox 301"/>
            <p:cNvSpPr/>
            <p:nvPr/>
          </p:nvSpPr>
          <p:spPr>
            <a:xfrm>
              <a:off x="-12700" y="-12700"/>
              <a:ext cx="2280920" cy="104266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indent="803275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2800" spc="-1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10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2800" dirty="0"/>
            </a:p>
          </p:txBody>
        </p:sp>
      </p:grpSp>
      <p:pic>
        <p:nvPicPr>
          <p:cNvPr id="303" name="picture 3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34242" y="5997092"/>
            <a:ext cx="171450" cy="2048942"/>
          </a:xfrm>
          <a:prstGeom prst="rect">
            <a:avLst/>
          </a:prstGeom>
        </p:spPr>
      </p:pic>
      <p:sp>
        <p:nvSpPr>
          <p:cNvPr id="304" name="textbox 304"/>
          <p:cNvSpPr/>
          <p:nvPr/>
        </p:nvSpPr>
        <p:spPr>
          <a:xfrm>
            <a:off x="12102821" y="6624623"/>
            <a:ext cx="1216025" cy="3416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400" dirty="0"/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415" y="6482715"/>
            <a:ext cx="612140" cy="50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7380288" y="2727324"/>
            <a:ext cx="962342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CDC 数据入仓（</a:t>
            </a:r>
            <a:r>
              <a:rPr lang="en-US" sz="6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Data Hub</a:t>
            </a:r>
            <a:r>
              <a:rPr sz="6000" spc="-37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）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06" name="rect"/>
          <p:cNvSpPr/>
          <p:nvPr/>
        </p:nvSpPr>
        <p:spPr>
          <a:xfrm>
            <a:off x="0" y="3792969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07" name="textbox 407"/>
          <p:cNvSpPr/>
          <p:nvPr/>
        </p:nvSpPr>
        <p:spPr>
          <a:xfrm>
            <a:off x="10997565" y="6562090"/>
            <a:ext cx="11431270" cy="279781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indent="222885" algn="l" rtl="0" eaLnBrk="0">
              <a:lnSpc>
                <a:spcPts val="3290"/>
              </a:lnSpc>
              <a:spcBef>
                <a:spcPts val="0"/>
              </a:spcBef>
            </a:pPr>
            <a:r>
              <a:rPr sz="1900" dirty="0">
                <a:solidFill>
                  <a:srgbClr val="FFFFFF">
                    <a:alpha val="100000"/>
                  </a:srgbClr>
                </a:solidFill>
              </a:rPr>
              <a:t>{"host":"f0e31d4cd63b","@timestamp":"2021-08-12T03:27:57.316Z","path":"/sample_data/apache_access_logs_1000w_02","message":"127.0.0.1 - - [19/Jun/1998:23:12:52 +0000] \"GET /images/logo_cfo.gif HTTP/1.0\" 304 0","@version":"1"}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endParaRPr lang="en-US" altLang="en-US" sz="1900" dirty="0"/>
          </a:p>
          <a:p>
            <a:pPr indent="222885" algn="l" rtl="0" eaLnBrk="0">
              <a:lnSpc>
                <a:spcPts val="3290"/>
              </a:lnSpc>
              <a:spcBef>
                <a:spcPts val="0"/>
              </a:spcBef>
            </a:pPr>
            <a:r>
              <a:rPr sz="1900" dirty="0">
                <a:solidFill>
                  <a:srgbClr val="FFFFFF">
                    <a:alpha val="100000"/>
                  </a:srgbClr>
                </a:solidFill>
                <a:sym typeface="+mn-ea"/>
              </a:rPr>
              <a:t>{"host":"f0e31d4cd63b","@timestamp":"2021-08-12T03:27:57.316Z","path":"/sample_data/apache_access_logs_1000w_02","message":"127.0.0.1 - - [19/Jun/1998:23:12:52 +0000] \"GET /images/logo_cfo.gif HTTP/1.0\" 304 0","@version":"1"}</a:t>
            </a:r>
            <a:r>
              <a:rPr sz="19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</a:t>
            </a:r>
            <a:endParaRPr lang="en-US" altLang="en-US" sz="1900" dirty="0"/>
          </a:p>
          <a:p>
            <a:pPr indent="222885" algn="l" rtl="0" eaLnBrk="0">
              <a:lnSpc>
                <a:spcPts val="3290"/>
              </a:lnSpc>
              <a:spcBef>
                <a:spcPts val="0"/>
              </a:spcBef>
            </a:pPr>
            <a:endParaRPr lang="en-US" altLang="en-US" sz="1900" dirty="0"/>
          </a:p>
        </p:txBody>
      </p:sp>
      <p:sp>
        <p:nvSpPr>
          <p:cNvPr id="409" name="textbox 409"/>
          <p:cNvSpPr/>
          <p:nvPr/>
        </p:nvSpPr>
        <p:spPr>
          <a:xfrm>
            <a:off x="15033625" y="10327449"/>
            <a:ext cx="3254375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32715" algn="l" rtl="0" eaLnBrk="0">
              <a:lnSpc>
                <a:spcPts val="3890"/>
              </a:lnSpc>
            </a:pPr>
            <a:r>
              <a:rPr lang="en-US"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cmdb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_update</a:t>
            </a:r>
            <a:endParaRPr lang="en-US" altLang="en-US" sz="2800" dirty="0"/>
          </a:p>
        </p:txBody>
      </p:sp>
      <p:sp>
        <p:nvSpPr>
          <p:cNvPr id="410" name="textbox 410"/>
          <p:cNvSpPr/>
          <p:nvPr/>
        </p:nvSpPr>
        <p:spPr>
          <a:xfrm>
            <a:off x="19007835" y="10331513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07010" algn="l" rtl="0" eaLnBrk="0">
              <a:lnSpc>
                <a:spcPts val="3890"/>
              </a:lnSpc>
              <a:spcBef>
                <a:spcPts val="0"/>
              </a:spcBef>
            </a:pPr>
            <a:r>
              <a:rPr lang="en-US"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cmdb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_delete</a:t>
            </a:r>
            <a:endParaRPr lang="en-US" altLang="en-US" sz="2800" dirty="0"/>
          </a:p>
        </p:txBody>
      </p:sp>
      <p:sp>
        <p:nvSpPr>
          <p:cNvPr id="411" name="rect"/>
          <p:cNvSpPr/>
          <p:nvPr/>
        </p:nvSpPr>
        <p:spPr>
          <a:xfrm>
            <a:off x="15033625" y="12452820"/>
            <a:ext cx="3254375" cy="1080002"/>
          </a:xfrm>
          <a:prstGeom prst="rect">
            <a:avLst/>
          </a:prstGeom>
          <a:solidFill>
            <a:srgbClr val="E56C0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12" name="textbox 412"/>
          <p:cNvSpPr/>
          <p:nvPr/>
        </p:nvSpPr>
        <p:spPr>
          <a:xfrm>
            <a:off x="11059465" y="10310316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65430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li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ve_insert</a:t>
            </a:r>
            <a:endParaRPr lang="en-US" altLang="en-US" sz="2800" dirty="0"/>
          </a:p>
        </p:txBody>
      </p:sp>
      <p:pic>
        <p:nvPicPr>
          <p:cNvPr id="413" name="picture 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582397" y="11349228"/>
            <a:ext cx="8636000" cy="1500347"/>
          </a:xfrm>
          <a:prstGeom prst="rect">
            <a:avLst/>
          </a:prstGeom>
        </p:spPr>
      </p:pic>
      <p:pic>
        <p:nvPicPr>
          <p:cNvPr id="414" name="picture 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50613" y="4239683"/>
            <a:ext cx="2193569" cy="1141370"/>
          </a:xfrm>
          <a:prstGeom prst="rect">
            <a:avLst/>
          </a:prstGeom>
        </p:spPr>
      </p:pic>
      <p:sp>
        <p:nvSpPr>
          <p:cNvPr id="416" name="textbox 416"/>
          <p:cNvSpPr/>
          <p:nvPr/>
        </p:nvSpPr>
        <p:spPr>
          <a:xfrm>
            <a:off x="15847034" y="12074143"/>
            <a:ext cx="1903095" cy="115125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975360" algn="l" rtl="0" eaLnBrk="0">
              <a:lnSpc>
                <a:spcPts val="176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4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12700" algn="l" rtl="0" eaLnBrk="0">
              <a:lnSpc>
                <a:spcPts val="3890"/>
              </a:lnSpc>
              <a:spcBef>
                <a:spcPts val="5"/>
              </a:spcBef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</a:t>
            </a:r>
            <a:r>
              <a:rPr lang="en-US"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data</a:t>
            </a:r>
            <a:endParaRPr lang="en-US" sz="2800" spc="-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12860908" y="5050168"/>
            <a:ext cx="1899285" cy="860425"/>
            <a:chOff x="-12700" y="0"/>
            <a:chExt cx="1899285" cy="860425"/>
          </a:xfrm>
        </p:grpSpPr>
        <p:pic>
          <p:nvPicPr>
            <p:cNvPr id="418" name="picture 4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873884" cy="778013"/>
            </a:xfrm>
            <a:prstGeom prst="rect">
              <a:avLst/>
            </a:prstGeom>
          </p:spPr>
        </p:pic>
        <p:sp>
          <p:nvSpPr>
            <p:cNvPr id="419" name="textbox 419"/>
            <p:cNvSpPr/>
            <p:nvPr/>
          </p:nvSpPr>
          <p:spPr>
            <a:xfrm>
              <a:off x="-12700" y="155575"/>
              <a:ext cx="1899285" cy="70485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ctr" rtl="0" eaLnBrk="0">
                <a:lnSpc>
                  <a:spcPct val="110000"/>
                </a:lnSpc>
              </a:pPr>
              <a:r>
                <a:rPr lang="en-US" sz="2400" spc="-1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Data Hub</a:t>
              </a:r>
              <a:endParaRPr lang="en-US" sz="24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424" name="textbox 424"/>
          <p:cNvSpPr/>
          <p:nvPr/>
        </p:nvSpPr>
        <p:spPr>
          <a:xfrm>
            <a:off x="8557895" y="5441950"/>
            <a:ext cx="2192655" cy="5181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ctr" rtl="0" eaLnBrk="0">
              <a:lnSpc>
                <a:spcPts val="3890"/>
              </a:lnSpc>
            </a:pPr>
            <a:r>
              <a:rPr lang="en-US"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sz="2800" spc="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26" name="textbox 426"/>
          <p:cNvSpPr/>
          <p:nvPr/>
        </p:nvSpPr>
        <p:spPr>
          <a:xfrm>
            <a:off x="4803940" y="5553225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427" name="textbox 427"/>
          <p:cNvSpPr/>
          <p:nvPr/>
        </p:nvSpPr>
        <p:spPr>
          <a:xfrm>
            <a:off x="21395664" y="12645947"/>
            <a:ext cx="1359535" cy="5181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97000"/>
              </a:lnSpc>
              <a:spcBef>
                <a:spcPts val="0"/>
              </a:spcBef>
            </a:pP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Ba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tc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400" spc="-44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400" dirty="0"/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187538" y="9364116"/>
            <a:ext cx="639191" cy="800036"/>
          </a:xfrm>
          <a:prstGeom prst="rect">
            <a:avLst/>
          </a:prstGeom>
        </p:spPr>
      </p:pic>
      <p:pic>
        <p:nvPicPr>
          <p:cNvPr id="429" name="picture 4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525146" y="9359938"/>
            <a:ext cx="577315" cy="843788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390365" y="9359950"/>
            <a:ext cx="518796" cy="854455"/>
          </a:xfrm>
          <a:prstGeom prst="rect">
            <a:avLst/>
          </a:prstGeom>
        </p:spPr>
      </p:pic>
      <p:pic>
        <p:nvPicPr>
          <p:cNvPr id="431" name="picture 4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001853" y="5068874"/>
            <a:ext cx="1739937" cy="152386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983962" y="5068874"/>
            <a:ext cx="1739913" cy="152386"/>
          </a:xfrm>
          <a:prstGeom prst="rect">
            <a:avLst/>
          </a:prstGeom>
        </p:spPr>
      </p:pic>
      <p:sp>
        <p:nvSpPr>
          <p:cNvPr id="434" name="textbox 434"/>
          <p:cNvSpPr/>
          <p:nvPr/>
        </p:nvSpPr>
        <p:spPr>
          <a:xfrm>
            <a:off x="7336155" y="4714240"/>
            <a:ext cx="837565" cy="2774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35" name="textbox 435"/>
          <p:cNvSpPr/>
          <p:nvPr/>
        </p:nvSpPr>
        <p:spPr>
          <a:xfrm>
            <a:off x="11394440" y="4741545"/>
            <a:ext cx="1170305" cy="30861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0" y="4331335"/>
            <a:ext cx="1359535" cy="1128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8095" y="4007485"/>
            <a:ext cx="2438400" cy="984250"/>
          </a:xfrm>
          <a:prstGeom prst="rect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05" y="6562090"/>
            <a:ext cx="10151110" cy="66249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210675" y="2727324"/>
            <a:ext cx="59626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</a:t>
            </a:r>
            <a:r>
              <a:rPr sz="6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集成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与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E</a:t>
            </a:r>
            <a:r>
              <a:rPr sz="60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T</a:t>
            </a:r>
            <a:r>
              <a:rPr sz="60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766653" y="6846290"/>
            <a:ext cx="2119172" cy="82306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165596" y="10257205"/>
            <a:ext cx="1900795" cy="823062"/>
          </a:xfrm>
          <a:prstGeom prst="rect">
            <a:avLst/>
          </a:prstGeom>
        </p:spPr>
      </p:pic>
      <p:sp>
        <p:nvSpPr>
          <p:cNvPr id="27" name="textbox 27"/>
          <p:cNvSpPr/>
          <p:nvPr/>
        </p:nvSpPr>
        <p:spPr>
          <a:xfrm>
            <a:off x="12863144" y="10595990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28" name="textbox 28"/>
          <p:cNvSpPr/>
          <p:nvPr/>
        </p:nvSpPr>
        <p:spPr>
          <a:xfrm>
            <a:off x="12834544" y="11174856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213727" y="10299966"/>
            <a:ext cx="1455533" cy="823061"/>
          </a:xfrm>
          <a:prstGeom prst="rect">
            <a:avLst/>
          </a:prstGeom>
        </p:spPr>
      </p:pic>
      <p:sp>
        <p:nvSpPr>
          <p:cNvPr id="30" name="path"/>
          <p:cNvSpPr/>
          <p:nvPr/>
        </p:nvSpPr>
        <p:spPr>
          <a:xfrm>
            <a:off x="6930275" y="9000464"/>
            <a:ext cx="14119206" cy="2668431"/>
          </a:xfrm>
          <a:custGeom>
            <a:avLst/>
            <a:gdLst/>
            <a:ahLst/>
            <a:cxnLst/>
            <a:rect l="0" t="0" r="0" b="0"/>
            <a:pathLst>
              <a:path w="22234" h="4202">
                <a:moveTo>
                  <a:pt x="10" y="207"/>
                </a:moveTo>
                <a:cubicBezTo>
                  <a:pt x="10" y="98"/>
                  <a:pt x="98" y="10"/>
                  <a:pt x="207" y="10"/>
                </a:cubicBezTo>
                <a:moveTo>
                  <a:pt x="22027" y="10"/>
                </a:moveTo>
                <a:cubicBezTo>
                  <a:pt x="22136" y="10"/>
                  <a:pt x="22224" y="98"/>
                  <a:pt x="22224" y="207"/>
                </a:cubicBezTo>
                <a:lnTo>
                  <a:pt x="22224" y="3994"/>
                </a:lnTo>
                <a:cubicBezTo>
                  <a:pt x="22224" y="4103"/>
                  <a:pt x="22136" y="4192"/>
                  <a:pt x="22027" y="4192"/>
                </a:cubicBezTo>
                <a:moveTo>
                  <a:pt x="207" y="4192"/>
                </a:moveTo>
                <a:cubicBezTo>
                  <a:pt x="98" y="4192"/>
                  <a:pt x="10" y="4103"/>
                  <a:pt x="10" y="3994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/>
          </a:p>
        </p:txBody>
      </p:sp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534363" y="4396193"/>
          <a:ext cx="13092428" cy="7959725"/>
        </p:xfrm>
        <a:graphic>
          <a:graphicData uri="http://schemas.openxmlformats.org/drawingml/2006/table">
            <a:tbl>
              <a:tblPr/>
              <a:tblGrid>
                <a:gridCol w="13092428"/>
              </a:tblGrid>
              <a:tr h="7908925">
                <a:tc>
                  <a:txBody>
                    <a:bodyPr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1150493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28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实时数</a:t>
                      </a:r>
                      <a:r>
                        <a:rPr sz="2800" spc="-4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仓</a:t>
                      </a:r>
                      <a:endParaRPr lang="en-US" altLang="en-US" sz="28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indent="6449060" algn="l" rtl="0" eaLnBrk="0">
                        <a:lnSpc>
                          <a:spcPct val="81000"/>
                        </a:lnSpc>
                        <a:spcBef>
                          <a:spcPts val="575"/>
                        </a:spcBef>
                      </a:pPr>
                      <a:r>
                        <a:rPr sz="1900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indent="8226425" algn="l" rtl="0" eaLnBrk="0">
                        <a:lnSpc>
                          <a:spcPct val="85000"/>
                        </a:lnSpc>
                        <a:spcBef>
                          <a:spcPts val="540"/>
                        </a:spcBef>
                      </a:pPr>
                      <a:r>
                        <a:rPr sz="18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</a:t>
                      </a:r>
                      <a:r>
                        <a:rPr sz="18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宽</a:t>
                      </a:r>
                      <a:endParaRPr lang="en-US" altLang="en-US" sz="1800" dirty="0"/>
                    </a:p>
                    <a:p>
                      <a:pPr indent="9919970" algn="l" rtl="0" eaLnBrk="0">
                        <a:lnSpc>
                          <a:spcPct val="87000"/>
                        </a:lnSpc>
                        <a:spcBef>
                          <a:spcPts val="770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0044430" algn="l" rtl="0" eaLnBrk="0">
                        <a:lnSpc>
                          <a:spcPts val="1440"/>
                        </a:lnSpc>
                        <a:spcBef>
                          <a:spcPts val="575"/>
                        </a:spcBef>
                      </a:pPr>
                      <a:r>
                        <a:rPr sz="19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endParaRPr lang="en-US" altLang="en-US" sz="1900" dirty="0"/>
                    </a:p>
                    <a:p>
                      <a:pPr indent="4119880" algn="l" rtl="0" eaLnBrk="0">
                        <a:lnSpc>
                          <a:spcPct val="82000"/>
                        </a:lnSpc>
                        <a:spcBef>
                          <a:spcPts val="550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Binlog</a:t>
                      </a:r>
                      <a:r>
                        <a:rPr sz="1800" spc="-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采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集</a:t>
                      </a:r>
                      <a:endParaRPr lang="en-US" altLang="en-US" sz="18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indent="611314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HD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70000"/>
                        </a:lnSpc>
                      </a:pPr>
                      <a:endParaRPr lang="en-US" altLang="en-US" sz="1000" dirty="0"/>
                    </a:p>
                    <a:p>
                      <a:pPr indent="851852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indent="4132580" algn="l" rtl="0" eaLnBrk="0">
                        <a:lnSpc>
                          <a:spcPct val="83000"/>
                        </a:lnSpc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定时</a:t>
                      </a:r>
                      <a:r>
                        <a:rPr sz="18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Qu</a:t>
                      </a:r>
                      <a:r>
                        <a:rPr sz="18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ry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237581" y="4915776"/>
            <a:ext cx="15831039" cy="322768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745462" y="6846290"/>
            <a:ext cx="2119248" cy="823061"/>
          </a:xfrm>
          <a:prstGeom prst="rect">
            <a:avLst/>
          </a:prstGeom>
        </p:spPr>
      </p:pic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7107643" y="4915776"/>
          <a:ext cx="13802360" cy="3227070"/>
        </p:xfrm>
        <a:graphic>
          <a:graphicData uri="http://schemas.openxmlformats.org/drawingml/2006/table">
            <a:tbl>
              <a:tblPr/>
              <a:tblGrid>
                <a:gridCol w="9829800"/>
                <a:gridCol w="1444625"/>
                <a:gridCol w="2527935"/>
              </a:tblGrid>
              <a:tr h="3227070">
                <a:tc>
                  <a:txBody>
                    <a:bodyPr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indent="832548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9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8455660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349473" y="10244023"/>
            <a:ext cx="1900808" cy="823061"/>
          </a:xfrm>
          <a:prstGeom prst="rect">
            <a:avLst/>
          </a:prstGeom>
        </p:spPr>
      </p:pic>
      <p:graphicFrame>
        <p:nvGraphicFramePr>
          <p:cNvPr id="36" name="table 36"/>
          <p:cNvGraphicFramePr>
            <a:graphicFrameLocks noGrp="1"/>
          </p:cNvGraphicFramePr>
          <p:nvPr/>
        </p:nvGraphicFramePr>
        <p:xfrm>
          <a:off x="7062077" y="9000464"/>
          <a:ext cx="13855064" cy="2668270"/>
        </p:xfrm>
        <a:graphic>
          <a:graphicData uri="http://schemas.openxmlformats.org/drawingml/2006/table">
            <a:tbl>
              <a:tblPr/>
              <a:tblGrid>
                <a:gridCol w="11320144"/>
                <a:gridCol w="2534920"/>
              </a:tblGrid>
              <a:tr h="2668270">
                <a:tc>
                  <a:txBody>
                    <a:bodyPr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8997315" algn="l" rtl="0" eaLnBrk="0">
                        <a:lnSpc>
                          <a:spcPct val="85000"/>
                        </a:lnSpc>
                      </a:pP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ve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9060815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textbox 37"/>
          <p:cNvSpPr/>
          <p:nvPr/>
        </p:nvSpPr>
        <p:spPr>
          <a:xfrm>
            <a:off x="2437930" y="12370725"/>
            <a:ext cx="14745335" cy="239013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主要的问题</a:t>
            </a:r>
            <a:r>
              <a:rPr sz="3900" spc="-19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900" dirty="0"/>
          </a:p>
          <a:p>
            <a:pPr algn="l" rtl="0" eaLnBrk="0">
              <a:lnSpc>
                <a:spcPct val="159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1205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离线数仓两套割裂的链路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造成重复工作</a:t>
            </a:r>
            <a:r>
              <a:rPr sz="4000" spc="-1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重复资源消耗</a:t>
            </a:r>
            <a:endParaRPr lang="en-US" altLang="en-US" sz="40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0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离线底层数据模型不一致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数据一致性和质量难以保障</a:t>
            </a:r>
            <a:endParaRPr lang="en-US" altLang="en-US" sz="4000" dirty="0"/>
          </a:p>
        </p:txBody>
      </p:sp>
      <p:sp>
        <p:nvSpPr>
          <p:cNvPr id="39" name="textbox 39"/>
          <p:cNvSpPr/>
          <p:nvPr/>
        </p:nvSpPr>
        <p:spPr>
          <a:xfrm>
            <a:off x="18464148" y="9922548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0" name="textbox 40"/>
          <p:cNvSpPr/>
          <p:nvPr/>
        </p:nvSpPr>
        <p:spPr>
          <a:xfrm>
            <a:off x="18464148" y="6467525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1" name="rect"/>
          <p:cNvSpPr/>
          <p:nvPr/>
        </p:nvSpPr>
        <p:spPr>
          <a:xfrm>
            <a:off x="6930275" y="9132266"/>
            <a:ext cx="12700" cy="2404829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262625" y="9787725"/>
            <a:ext cx="1946300" cy="1684782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183894" y="6846290"/>
            <a:ext cx="2119173" cy="823061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818842" y="5917590"/>
            <a:ext cx="1822450" cy="928852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3141446" y="7676069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7" name="textbox 47"/>
          <p:cNvSpPr/>
          <p:nvPr/>
        </p:nvSpPr>
        <p:spPr>
          <a:xfrm>
            <a:off x="3148901" y="9478175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76250" algn="l" rtl="0" eaLnBrk="0">
              <a:lnSpc>
                <a:spcPct val="85000"/>
              </a:lnSpc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48" name="textbox 48"/>
          <p:cNvSpPr/>
          <p:nvPr/>
        </p:nvSpPr>
        <p:spPr>
          <a:xfrm>
            <a:off x="3166478" y="11139639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9" name="textbox 49"/>
          <p:cNvSpPr/>
          <p:nvPr/>
        </p:nvSpPr>
        <p:spPr>
          <a:xfrm>
            <a:off x="3123869" y="6014606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indent="47625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497250" y="10260291"/>
            <a:ext cx="1605483" cy="823061"/>
          </a:xfrm>
          <a:prstGeom prst="rect">
            <a:avLst/>
          </a:prstGeom>
        </p:spPr>
      </p:pic>
      <p:sp>
        <p:nvSpPr>
          <p:cNvPr id="51" name="textbox 51"/>
          <p:cNvSpPr/>
          <p:nvPr/>
        </p:nvSpPr>
        <p:spPr>
          <a:xfrm>
            <a:off x="19845146" y="8687891"/>
            <a:ext cx="1770379" cy="727709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53670" algn="l" rtl="0" eaLnBrk="0">
              <a:lnSpc>
                <a:spcPct val="83000"/>
              </a:lnSpc>
              <a:spcBef>
                <a:spcPts val="0"/>
              </a:spcBef>
            </a:pP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1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r>
              <a:rPr sz="3100" spc="-50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-5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endParaRPr lang="en-US" altLang="en-US" sz="3100" dirty="0"/>
          </a:p>
        </p:txBody>
      </p:sp>
      <p:sp>
        <p:nvSpPr>
          <p:cNvPr id="52" name="textbox 52"/>
          <p:cNvSpPr/>
          <p:nvPr/>
        </p:nvSpPr>
        <p:spPr>
          <a:xfrm>
            <a:off x="1608455" y="3792855"/>
            <a:ext cx="3200400" cy="5086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ETL</a:t>
            </a:r>
            <a:r>
              <a:rPr sz="3600" spc="-5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3600" spc="-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600" dirty="0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332167" y="5272519"/>
            <a:ext cx="1738960" cy="572782"/>
            <a:chOff x="0" y="0"/>
            <a:chExt cx="1738960" cy="572782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738960" cy="572782"/>
            </a:xfrm>
            <a:prstGeom prst="rect">
              <a:avLst/>
            </a:prstGeom>
          </p:spPr>
        </p:pic>
        <p:sp>
          <p:nvSpPr>
            <p:cNvPr id="54" name="textbox 54"/>
            <p:cNvSpPr/>
            <p:nvPr/>
          </p:nvSpPr>
          <p:spPr>
            <a:xfrm>
              <a:off x="-12700" y="-12700"/>
              <a:ext cx="1764664" cy="65659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53000"/>
                </a:lnSpc>
              </a:pPr>
              <a:endParaRPr lang="en-US" altLang="en-US" sz="1000" dirty="0"/>
            </a:p>
            <a:p>
              <a:pPr indent="737870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19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endParaRPr lang="en-US" altLang="en-US" sz="1900" dirty="0"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476561" y="9161272"/>
            <a:ext cx="1646846" cy="572782"/>
          </a:xfrm>
          <a:prstGeom prst="rect">
            <a:avLst/>
          </a:prstGeom>
        </p:spPr>
      </p:pic>
      <p:sp>
        <p:nvSpPr>
          <p:cNvPr id="56" name="rect"/>
          <p:cNvSpPr/>
          <p:nvPr/>
        </p:nvSpPr>
        <p:spPr>
          <a:xfrm>
            <a:off x="21055920" y="5074005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57" name="textbox 57"/>
          <p:cNvSpPr/>
          <p:nvPr/>
        </p:nvSpPr>
        <p:spPr>
          <a:xfrm>
            <a:off x="20398993" y="4725466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50495" algn="l" rtl="0" eaLnBrk="0">
              <a:lnSpc>
                <a:spcPct val="85000"/>
              </a:lnSpc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163325" y="9650082"/>
            <a:ext cx="1002271" cy="593940"/>
          </a:xfrm>
          <a:prstGeom prst="rect">
            <a:avLst/>
          </a:prstGeom>
        </p:spPr>
      </p:pic>
      <p:sp>
        <p:nvSpPr>
          <p:cNvPr id="59" name="textbox 59"/>
          <p:cNvSpPr/>
          <p:nvPr/>
        </p:nvSpPr>
        <p:spPr>
          <a:xfrm>
            <a:off x="5705830" y="10900142"/>
            <a:ext cx="1009014" cy="4514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14000"/>
              </a:lnSpc>
            </a:pPr>
            <a:endParaRPr lang="en-US" altLang="en-US" sz="700" dirty="0"/>
          </a:p>
          <a:p>
            <a:pPr indent="127635" algn="l" rtl="0" eaLnBrk="0">
              <a:lnSpc>
                <a:spcPct val="79000"/>
              </a:lnSpc>
              <a:spcBef>
                <a:spcPts val="0"/>
              </a:spcBef>
            </a:pP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qo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1900" dirty="0"/>
          </a:p>
        </p:txBody>
      </p:sp>
      <p:sp>
        <p:nvSpPr>
          <p:cNvPr id="60" name="textbox 60"/>
          <p:cNvSpPr/>
          <p:nvPr/>
        </p:nvSpPr>
        <p:spPr>
          <a:xfrm>
            <a:off x="13024028" y="9148646"/>
            <a:ext cx="1402714" cy="3911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</p:txBody>
      </p:sp>
      <p:sp>
        <p:nvSpPr>
          <p:cNvPr id="61" name="textbox 61"/>
          <p:cNvSpPr/>
          <p:nvPr/>
        </p:nvSpPr>
        <p:spPr>
          <a:xfrm>
            <a:off x="5657227" y="9939947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2" name="textbox 62"/>
          <p:cNvSpPr/>
          <p:nvPr/>
        </p:nvSpPr>
        <p:spPr>
          <a:xfrm>
            <a:off x="5697118" y="6523812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2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3" name="textbox 63"/>
          <p:cNvSpPr/>
          <p:nvPr/>
        </p:nvSpPr>
        <p:spPr>
          <a:xfrm>
            <a:off x="5721159" y="7465174"/>
            <a:ext cx="918844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0810" algn="l" rtl="0" eaLnBrk="0">
              <a:lnSpc>
                <a:spcPct val="86000"/>
              </a:lnSpc>
              <a:spcBef>
                <a:spcPts val="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1900" dirty="0"/>
          </a:p>
        </p:txBody>
      </p:sp>
      <p:sp>
        <p:nvSpPr>
          <p:cNvPr id="64" name="textbox 64"/>
          <p:cNvSpPr/>
          <p:nvPr/>
        </p:nvSpPr>
        <p:spPr>
          <a:xfrm>
            <a:off x="7858760" y="7041515"/>
            <a:ext cx="809625" cy="4241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3176884" y="7172096"/>
            <a:ext cx="1289939" cy="17145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7010888" y="7193127"/>
            <a:ext cx="1289938" cy="17145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389592" y="7188086"/>
            <a:ext cx="1289913" cy="17145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4225015" y="10613275"/>
            <a:ext cx="1040893" cy="17145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7326991" y="10604970"/>
            <a:ext cx="973835" cy="17145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1181004" y="10625771"/>
            <a:ext cx="870927" cy="17145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8722943" y="10656697"/>
            <a:ext cx="666649" cy="17145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10047135" y="9358501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3" name="textbox 73"/>
          <p:cNvSpPr/>
          <p:nvPr/>
        </p:nvSpPr>
        <p:spPr>
          <a:xfrm>
            <a:off x="10047135" y="10599038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4" name="textbox 74"/>
          <p:cNvSpPr/>
          <p:nvPr/>
        </p:nvSpPr>
        <p:spPr>
          <a:xfrm>
            <a:off x="11312665" y="10263759"/>
            <a:ext cx="467359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</p:txBody>
      </p:sp>
      <p:sp>
        <p:nvSpPr>
          <p:cNvPr id="75" name="textbox 75"/>
          <p:cNvSpPr/>
          <p:nvPr/>
        </p:nvSpPr>
        <p:spPr>
          <a:xfrm>
            <a:off x="7994015" y="7782686"/>
            <a:ext cx="518159" cy="2616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76" name="textbox 76"/>
          <p:cNvSpPr/>
          <p:nvPr/>
        </p:nvSpPr>
        <p:spPr>
          <a:xfrm>
            <a:off x="10108349" y="9791064"/>
            <a:ext cx="461009" cy="2565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800" spc="-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800" dirty="0"/>
          </a:p>
        </p:txBody>
      </p:sp>
      <p:sp>
        <p:nvSpPr>
          <p:cNvPr id="77" name="rect"/>
          <p:cNvSpPr/>
          <p:nvPr/>
        </p:nvSpPr>
        <p:spPr>
          <a:xfrm>
            <a:off x="6949414" y="5074005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210675" y="2727324"/>
            <a:ext cx="59626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</a:t>
            </a:r>
            <a:r>
              <a:rPr sz="6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集成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与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E</a:t>
            </a:r>
            <a:r>
              <a:rPr sz="60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T</a:t>
            </a:r>
            <a:r>
              <a:rPr sz="60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7"/>
          <p:cNvSpPr/>
          <p:nvPr/>
        </p:nvSpPr>
        <p:spPr>
          <a:xfrm>
            <a:off x="3811435" y="5663055"/>
            <a:ext cx="14745335" cy="239013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主要的问题</a:t>
            </a:r>
            <a:r>
              <a:rPr sz="3900" spc="-19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900" dirty="0"/>
          </a:p>
          <a:p>
            <a:pPr algn="l" rtl="0" eaLnBrk="0">
              <a:lnSpc>
                <a:spcPct val="159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1205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离线数仓两套割裂的链路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造成重复工作</a:t>
            </a:r>
            <a:r>
              <a:rPr sz="4000" spc="-1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重复资源消耗</a:t>
            </a:r>
            <a:endParaRPr lang="en-US" altLang="en-US" sz="40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0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离线底层数据模型不一致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数据一致性和质量难以保障</a:t>
            </a:r>
            <a:endParaRPr lang="en-US" altLang="en-US" sz="4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#1"/>
          <p:cNvSpPr txBox="1"/>
          <p:nvPr/>
        </p:nvSpPr>
        <p:spPr>
          <a:xfrm>
            <a:off x="2149880" y="5117850"/>
            <a:ext cx="102657" cy="20290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这里是PPT…"/>
          <p:cNvSpPr txBox="1"/>
          <p:nvPr/>
        </p:nvSpPr>
        <p:spPr>
          <a:xfrm>
            <a:off x="1878935" y="7874318"/>
            <a:ext cx="3745865" cy="7162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indent="12700" algn="l" rtl="0" eaLnBrk="0">
              <a:lnSpc>
                <a:spcPts val="4795"/>
              </a:lnSpc>
              <a:spcBef>
                <a:spcPts val="100"/>
              </a:spcBef>
            </a:pPr>
            <a:r>
              <a:rPr sz="5000" b="1" dirty="0" err="1">
                <a:solidFill>
                  <a:schemeClr val="bg1"/>
                </a:solidFill>
                <a:latin typeface="Alibaba PuHuiTi R"/>
                <a:ea typeface="Alibaba PuHuiTi R"/>
                <a:cs typeface="Alibaba PuHuiTi R"/>
                <a:sym typeface="+mn-ea"/>
              </a:rPr>
              <a:t>Filling是什么</a:t>
            </a:r>
            <a:endParaRPr sz="5000" b="1" dirty="0" err="1">
              <a:solidFill>
                <a:schemeClr val="bg1"/>
              </a:solidFill>
              <a:latin typeface="Alibaba PuHuiTi R"/>
              <a:ea typeface="Alibaba PuHuiTi R"/>
              <a:cs typeface="Alibaba PuHuiTi R"/>
            </a:endParaRPr>
          </a:p>
        </p:txBody>
      </p:sp>
      <p:sp>
        <p:nvSpPr>
          <p:cNvPr id="16" name="这里是PPT…"/>
          <p:cNvSpPr txBox="1"/>
          <p:nvPr/>
        </p:nvSpPr>
        <p:spPr>
          <a:xfrm>
            <a:off x="6173237" y="7424738"/>
            <a:ext cx="2641600" cy="1062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00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b="1" dirty="0" err="1">
                <a:solidFill>
                  <a:schemeClr val="bg1"/>
                </a:solidFill>
                <a:sym typeface="+mn-ea"/>
              </a:rPr>
              <a:t>数据接入</a:t>
            </a:r>
            <a:endParaRPr b="1" dirty="0" err="1">
              <a:solidFill>
                <a:schemeClr val="bg1"/>
              </a:solidFill>
            </a:endParaRPr>
          </a:p>
        </p:txBody>
      </p:sp>
      <p:sp>
        <p:nvSpPr>
          <p:cNvPr id="18" name="这里是PPT…"/>
          <p:cNvSpPr txBox="1"/>
          <p:nvPr/>
        </p:nvSpPr>
        <p:spPr>
          <a:xfrm>
            <a:off x="9976485" y="7424738"/>
            <a:ext cx="4041775" cy="10629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00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</a:t>
            </a:r>
            <a:r>
              <a:rPr lang="zh-CN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分析处理</a:t>
            </a:r>
            <a:endParaRPr lang="zh-CN" spc="30" dirty="0">
              <a:ln w="10159" cap="flat" cmpd="sng">
                <a:solidFill>
                  <a:srgbClr val="FFFFFF">
                    <a:alpha val="100000"/>
                  </a:srgbClr>
                </a:solidFill>
                <a:prstDash val="solid"/>
                <a:miter lim="10"/>
              </a:ln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20" name="这里是PPT…"/>
          <p:cNvSpPr txBox="1"/>
          <p:nvPr/>
        </p:nvSpPr>
        <p:spPr>
          <a:xfrm>
            <a:off x="14966547" y="7793038"/>
            <a:ext cx="2656840" cy="770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lang="zh-CN" sz="5000" b="1" dirty="0" err="1">
                <a:solidFill>
                  <a:schemeClr val="bg1"/>
                </a:solidFill>
                <a:latin typeface="Alibaba PuHuiTi R"/>
                <a:ea typeface="Alibaba PuHuiTi R"/>
                <a:cs typeface="Alibaba PuHuiTi R"/>
                <a:sym typeface="+mn-ea"/>
              </a:rPr>
              <a:t>案例分析</a:t>
            </a:r>
            <a:endParaRPr lang="zh-CN" sz="5000" b="1" dirty="0" err="1">
              <a:solidFill>
                <a:schemeClr val="bg1"/>
              </a:solidFill>
              <a:latin typeface="Alibaba PuHuiTi R"/>
              <a:ea typeface="Alibaba PuHuiTi R"/>
              <a:cs typeface="Alibaba PuHuiTi R"/>
              <a:sym typeface="+mn-ea"/>
            </a:endParaRPr>
          </a:p>
        </p:txBody>
      </p:sp>
      <p:sp>
        <p:nvSpPr>
          <p:cNvPr id="22" name="这里是PPT…"/>
          <p:cNvSpPr txBox="1"/>
          <p:nvPr/>
        </p:nvSpPr>
        <p:spPr>
          <a:xfrm>
            <a:off x="19404359" y="7424738"/>
            <a:ext cx="3279775" cy="1062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00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b="1" dirty="0" err="1">
                <a:solidFill>
                  <a:schemeClr val="bg1"/>
                </a:solidFill>
              </a:rPr>
              <a:t>总结</a:t>
            </a:r>
            <a:r>
              <a:rPr lang="zh-CN" altLang="en-US" b="1" dirty="0" err="1">
                <a:solidFill>
                  <a:schemeClr val="bg1"/>
                </a:solidFill>
              </a:rPr>
              <a:t>与展望</a:t>
            </a:r>
            <a:endParaRPr lang="zh-CN" b="1">
              <a:solidFill>
                <a:schemeClr val="bg1"/>
              </a:solidFill>
            </a:endParaRPr>
          </a:p>
        </p:txBody>
      </p:sp>
      <p:sp>
        <p:nvSpPr>
          <p:cNvPr id="24" name="#1"/>
          <p:cNvSpPr txBox="1"/>
          <p:nvPr/>
        </p:nvSpPr>
        <p:spPr>
          <a:xfrm>
            <a:off x="2149880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#1</a:t>
            </a:r>
          </a:p>
        </p:txBody>
      </p:sp>
      <p:sp>
        <p:nvSpPr>
          <p:cNvPr id="25" name="#2"/>
          <p:cNvSpPr txBox="1"/>
          <p:nvPr/>
        </p:nvSpPr>
        <p:spPr>
          <a:xfrm>
            <a:off x="6387032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#2</a:t>
            </a:r>
          </a:p>
        </p:txBody>
      </p:sp>
      <p:sp>
        <p:nvSpPr>
          <p:cNvPr id="26" name="#3"/>
          <p:cNvSpPr txBox="1"/>
          <p:nvPr/>
        </p:nvSpPr>
        <p:spPr>
          <a:xfrm>
            <a:off x="10777020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#3</a:t>
            </a:r>
          </a:p>
        </p:txBody>
      </p:sp>
      <p:sp>
        <p:nvSpPr>
          <p:cNvPr id="27" name="#4"/>
          <p:cNvSpPr txBox="1"/>
          <p:nvPr/>
        </p:nvSpPr>
        <p:spPr>
          <a:xfrm>
            <a:off x="15167008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#4</a:t>
            </a:r>
          </a:p>
        </p:txBody>
      </p:sp>
      <p:sp>
        <p:nvSpPr>
          <p:cNvPr id="28" name="#5"/>
          <p:cNvSpPr txBox="1"/>
          <p:nvPr/>
        </p:nvSpPr>
        <p:spPr>
          <a:xfrm>
            <a:off x="19404160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#5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7638098" y="2727324"/>
            <a:ext cx="910780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流批一体的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ET</a:t>
            </a:r>
            <a:r>
              <a:rPr sz="60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数据集</a:t>
            </a:r>
            <a:r>
              <a:rPr sz="60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成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path"/>
          <p:cNvSpPr/>
          <p:nvPr/>
        </p:nvSpPr>
        <p:spPr>
          <a:xfrm>
            <a:off x="7348144" y="4009834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80" name="path"/>
          <p:cNvSpPr/>
          <p:nvPr/>
        </p:nvSpPr>
        <p:spPr>
          <a:xfrm>
            <a:off x="7348144" y="4009834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82" name="textbox 82"/>
          <p:cNvSpPr/>
          <p:nvPr/>
        </p:nvSpPr>
        <p:spPr>
          <a:xfrm>
            <a:off x="8270913" y="4187010"/>
            <a:ext cx="7344409" cy="3644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85" name="textbox 85"/>
          <p:cNvSpPr/>
          <p:nvPr/>
        </p:nvSpPr>
        <p:spPr>
          <a:xfrm>
            <a:off x="17673574" y="8709825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86" name="textbox 86"/>
          <p:cNvSpPr/>
          <p:nvPr/>
        </p:nvSpPr>
        <p:spPr>
          <a:xfrm>
            <a:off x="17673574" y="5378335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01766" y="5312892"/>
            <a:ext cx="1745970" cy="15855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7517600" y="4199610"/>
            <a:ext cx="2066125" cy="722973"/>
            <a:chOff x="0" y="0"/>
            <a:chExt cx="2066125" cy="722973"/>
          </a:xfrm>
        </p:grpSpPr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90" name="textbox 90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14339187" y="5823787"/>
            <a:ext cx="1900175" cy="778015"/>
            <a:chOff x="0" y="0"/>
            <a:chExt cx="1900175" cy="778015"/>
          </a:xfrm>
        </p:grpSpPr>
        <p:pic>
          <p:nvPicPr>
            <p:cNvPr id="2" name="picture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5" cy="778015"/>
            </a:xfrm>
            <a:prstGeom prst="rect">
              <a:avLst/>
            </a:prstGeom>
          </p:spPr>
        </p:pic>
        <p:sp>
          <p:nvSpPr>
            <p:cNvPr id="92" name="textbox 92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771555" y="5823787"/>
            <a:ext cx="1900123" cy="77801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7547356" y="5806858"/>
            <a:ext cx="1904999" cy="774700"/>
            <a:chOff x="0" y="0"/>
            <a:chExt cx="1904999" cy="774700"/>
          </a:xfrm>
        </p:grpSpPr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4999" cy="774700"/>
            </a:xfrm>
            <a:prstGeom prst="rect">
              <a:avLst/>
            </a:prstGeom>
          </p:spPr>
        </p:pic>
        <p:sp>
          <p:nvSpPr>
            <p:cNvPr id="95" name="textbox 95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10851476" y="9107640"/>
            <a:ext cx="1873796" cy="778014"/>
            <a:chOff x="0" y="0"/>
            <a:chExt cx="1873796" cy="778014"/>
          </a:xfrm>
        </p:grpSpPr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796" cy="778014"/>
            </a:xfrm>
            <a:prstGeom prst="rect">
              <a:avLst/>
            </a:prstGeom>
          </p:spPr>
        </p:pic>
        <p:sp>
          <p:nvSpPr>
            <p:cNvPr id="3" name="textbox 97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07006" y="9110281"/>
            <a:ext cx="1850390" cy="778014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23171" y="4944795"/>
            <a:ext cx="1635976" cy="878992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3581145" y="5019458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101" name="textbox 101"/>
          <p:cNvSpPr/>
          <p:nvPr/>
        </p:nvSpPr>
        <p:spPr>
          <a:xfrm>
            <a:off x="3506215" y="6581558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102" name="textbox 102"/>
          <p:cNvSpPr/>
          <p:nvPr/>
        </p:nvSpPr>
        <p:spPr>
          <a:xfrm>
            <a:off x="19270852" y="3792879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1130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103" name="textbox 103"/>
          <p:cNvSpPr/>
          <p:nvPr/>
        </p:nvSpPr>
        <p:spPr>
          <a:xfrm>
            <a:off x="11339830" y="5996305"/>
            <a:ext cx="1210945" cy="9074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04" name="textbox 104"/>
          <p:cNvSpPr/>
          <p:nvPr/>
        </p:nvSpPr>
        <p:spPr>
          <a:xfrm>
            <a:off x="15075535" y="9422765"/>
            <a:ext cx="883920" cy="9213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105" name="textbox 105"/>
          <p:cNvSpPr/>
          <p:nvPr/>
        </p:nvSpPr>
        <p:spPr>
          <a:xfrm>
            <a:off x="5509895" y="5489575"/>
            <a:ext cx="1618615" cy="33972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lang="en-US"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illing-edge</a:t>
            </a:r>
            <a:endParaRPr lang="en-US" sz="2000" spc="-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5692902" y="6950214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07" name="textbox 107"/>
          <p:cNvSpPr/>
          <p:nvPr/>
        </p:nvSpPr>
        <p:spPr>
          <a:xfrm>
            <a:off x="5555615" y="6378575"/>
            <a:ext cx="1445895" cy="51498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ctr" rtl="0" eaLnBrk="0">
              <a:lnSpc>
                <a:spcPct val="78000"/>
              </a:lnSpc>
              <a:spcBef>
                <a:spcPts val="0"/>
              </a:spcBef>
            </a:pPr>
            <a:r>
              <a:rPr lang="en-US"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endParaRPr lang="en-US" sz="2000" spc="-1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25135" y="7034682"/>
            <a:ext cx="171450" cy="1702397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536811" y="6142176"/>
            <a:ext cx="1156614" cy="17145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953491" y="9459492"/>
            <a:ext cx="1156589" cy="17145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932791" y="6127077"/>
            <a:ext cx="1156588" cy="17145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370553" y="6146951"/>
            <a:ext cx="1156588" cy="17145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370553" y="9452698"/>
            <a:ext cx="1156588" cy="171450"/>
          </a:xfrm>
          <a:prstGeom prst="rect">
            <a:avLst/>
          </a:prstGeom>
        </p:spPr>
      </p:pic>
      <p:sp>
        <p:nvSpPr>
          <p:cNvPr id="115" name="textbox 115"/>
          <p:cNvSpPr/>
          <p:nvPr/>
        </p:nvSpPr>
        <p:spPr>
          <a:xfrm>
            <a:off x="6276187" y="5127535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16" name="rect"/>
          <p:cNvSpPr/>
          <p:nvPr/>
        </p:nvSpPr>
        <p:spPr>
          <a:xfrm>
            <a:off x="7658883" y="10453187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17" name="textbox 117"/>
          <p:cNvSpPr/>
          <p:nvPr/>
        </p:nvSpPr>
        <p:spPr>
          <a:xfrm>
            <a:off x="11506949" y="10084180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18" name="textbox 118"/>
          <p:cNvSpPr/>
          <p:nvPr/>
        </p:nvSpPr>
        <p:spPr>
          <a:xfrm>
            <a:off x="8171815" y="6701155"/>
            <a:ext cx="965200" cy="2597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42445" y="7079615"/>
            <a:ext cx="755015" cy="626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7638098" y="2727324"/>
            <a:ext cx="910780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流批一体的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ET</a:t>
            </a:r>
            <a:r>
              <a:rPr sz="60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r>
              <a:rPr sz="60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数据集</a:t>
            </a:r>
            <a:r>
              <a:rPr sz="60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成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textbox 81"/>
          <p:cNvSpPr/>
          <p:nvPr/>
        </p:nvSpPr>
        <p:spPr>
          <a:xfrm>
            <a:off x="1381353" y="5175706"/>
            <a:ext cx="12890500" cy="3364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核心区别</a:t>
            </a:r>
            <a:r>
              <a:rPr sz="3400" spc="-12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400" dirty="0"/>
          </a:p>
          <a:p>
            <a:pPr indent="43180" algn="l" rtl="0" eaLnBrk="0">
              <a:lnSpc>
                <a:spcPct val="87000"/>
              </a:lnSpc>
              <a:spcBef>
                <a:spcPts val="1815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en-US" sz="3600" spc="-5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Wingdings" panose="05000000000000000000"/>
              </a:rPr>
              <a:t>F i l l n g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Flink</a:t>
            </a:r>
            <a:r>
              <a:rPr sz="36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接入数据库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据更方便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71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4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强大灵活的维表关联能力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满足不同工作负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载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时效性需求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实时层做数据接入和数据转换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离线数仓通过实时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明细层回流</a:t>
            </a:r>
            <a:endParaRPr sz="3600" spc="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+mn-ea"/>
              </a:rPr>
              <a:t>Ø </a:t>
            </a:r>
            <a:r>
              <a:rPr 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可拖拽式设计</a:t>
            </a:r>
            <a:r>
              <a:rPr lang="en-US" alt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, </a:t>
            </a:r>
            <a:r>
              <a:rPr lang="zh-CN" altLang="en-US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接数据更快</a:t>
            </a:r>
            <a:endParaRPr lang="en-US" altLang="en-US" sz="36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indent="43180" algn="l" rtl="0" eaLnBrk="0">
              <a:lnSpc>
                <a:spcPct val="88000"/>
              </a:lnSpc>
              <a:spcBef>
                <a:spcPts val="0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2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构建在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Fling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之上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, 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拥有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Flink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的所有功能</a:t>
            </a:r>
            <a:endParaRPr lang="zh-CN" altLang="en-US" sz="3600" spc="-200" dirty="0">
              <a:solidFill>
                <a:srgbClr val="FFFFFF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3" name="textbox 83"/>
          <p:cNvSpPr/>
          <p:nvPr/>
        </p:nvSpPr>
        <p:spPr>
          <a:xfrm>
            <a:off x="15835223" y="5332221"/>
            <a:ext cx="7048500" cy="29984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4925" algn="l" rtl="0" eaLnBrk="0">
              <a:lnSpc>
                <a:spcPct val="100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统一基础公共数据</a:t>
            </a:r>
            <a:r>
              <a:rPr sz="36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保障一致性</a:t>
            </a:r>
            <a:endParaRPr lang="en-US" altLang="en-US" sz="3600" dirty="0"/>
          </a:p>
          <a:p>
            <a:pPr indent="34925" algn="l" rtl="0" eaLnBrk="0">
              <a:lnSpc>
                <a:spcPct val="100000"/>
              </a:lnSpc>
              <a:spcBef>
                <a:spcPts val="218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提升离线数仓时效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en-US" altLang="en-US" sz="3600" dirty="0"/>
          </a:p>
          <a:p>
            <a:pPr algn="l" rtl="0" eaLnBrk="0">
              <a:lnSpc>
                <a:spcPct val="100000"/>
              </a:lnSpc>
            </a:pPr>
            <a:endParaRPr lang="en-US" altLang="en-US" sz="1800" dirty="0"/>
          </a:p>
          <a:p>
            <a:pPr indent="34925" algn="l" rtl="0" eaLnBrk="0">
              <a:lnSpc>
                <a:spcPts val="4370"/>
              </a:lnSpc>
              <a:spcBef>
                <a:spcPts val="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减少组件和链路的维</a:t>
            </a:r>
            <a:r>
              <a:rPr sz="36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</a:t>
            </a:r>
            <a:endParaRPr lang="en-US" altLang="en-US" sz="36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401685" y="2727324"/>
            <a:ext cx="758063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+mn-ea"/>
              </a:rPr>
              <a:t>整体逻辑流程</a:t>
            </a:r>
            <a:endParaRPr lang="zh-CN" altLang="en-US" sz="6000" spc="9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57005" y="4283710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057005" y="7234555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057005" y="10185400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95635" y="4608830"/>
            <a:ext cx="1662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source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24845" y="7529195"/>
            <a:ext cx="2297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transfrom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33785" y="10480040"/>
            <a:ext cx="10420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sink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1528425" y="5635625"/>
            <a:ext cx="0" cy="1558925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11528425" y="8469630"/>
            <a:ext cx="0" cy="172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6852285" y="2727324"/>
            <a:ext cx="1067943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混合数据处理逻辑流程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矩形 1"/>
          <p:cNvSpPr/>
          <p:nvPr/>
        </p:nvSpPr>
        <p:spPr>
          <a:xfrm>
            <a:off x="6266180" y="394652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>
            <a:off x="9255125" y="630809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3"/>
          <p:cNvSpPr/>
          <p:nvPr/>
        </p:nvSpPr>
        <p:spPr>
          <a:xfrm>
            <a:off x="9342755" y="806132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4"/>
          <p:cNvSpPr txBox="1"/>
          <p:nvPr/>
        </p:nvSpPr>
        <p:spPr>
          <a:xfrm>
            <a:off x="7398385" y="4083685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mysql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10836910" y="6396990"/>
            <a:ext cx="148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join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9298940" y="8149590"/>
            <a:ext cx="385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过滤掉错误日志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" name="直接箭头连接符 8"/>
          <p:cNvCxnSpPr>
            <a:stCxn id="13" idx="2"/>
          </p:cNvCxnSpPr>
          <p:nvPr/>
        </p:nvCxnSpPr>
        <p:spPr>
          <a:xfrm>
            <a:off x="8370570" y="4728845"/>
            <a:ext cx="2444750" cy="1522095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9"/>
          <p:cNvCxnSpPr>
            <a:stCxn id="11" idx="2"/>
          </p:cNvCxnSpPr>
          <p:nvPr/>
        </p:nvCxnSpPr>
        <p:spPr>
          <a:xfrm>
            <a:off x="11226800" y="7118985"/>
            <a:ext cx="0" cy="880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7"/>
          <p:cNvSpPr/>
          <p:nvPr/>
        </p:nvSpPr>
        <p:spPr>
          <a:xfrm>
            <a:off x="11737975" y="393954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0"/>
          <p:cNvSpPr txBox="1"/>
          <p:nvPr/>
        </p:nvSpPr>
        <p:spPr>
          <a:xfrm>
            <a:off x="12734290" y="4029075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0" name="直接箭头连接符 11"/>
          <p:cNvCxnSpPr>
            <a:stCxn id="18" idx="2"/>
          </p:cNvCxnSpPr>
          <p:nvPr/>
        </p:nvCxnSpPr>
        <p:spPr>
          <a:xfrm flipH="1">
            <a:off x="11079480" y="4750435"/>
            <a:ext cx="2630170" cy="1455420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3"/>
          <p:cNvSpPr/>
          <p:nvPr/>
        </p:nvSpPr>
        <p:spPr>
          <a:xfrm>
            <a:off x="9342755" y="965898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12"/>
          <p:cNvSpPr txBox="1"/>
          <p:nvPr/>
        </p:nvSpPr>
        <p:spPr>
          <a:xfrm>
            <a:off x="9298940" y="9782175"/>
            <a:ext cx="385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解析关键字段</a:t>
            </a:r>
            <a:endParaRPr lang="zh-CN" altLang="en-US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3" name="直接箭头连接符 14"/>
          <p:cNvCxnSpPr/>
          <p:nvPr/>
        </p:nvCxnSpPr>
        <p:spPr>
          <a:xfrm>
            <a:off x="11314430" y="8834120"/>
            <a:ext cx="0" cy="880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9"/>
          <p:cNvSpPr/>
          <p:nvPr/>
        </p:nvSpPr>
        <p:spPr>
          <a:xfrm>
            <a:off x="6271895" y="1180719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0"/>
          <p:cNvSpPr txBox="1"/>
          <p:nvPr/>
        </p:nvSpPr>
        <p:spPr>
          <a:xfrm>
            <a:off x="7398385" y="11944350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hive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6" name="矩形 21"/>
          <p:cNvSpPr/>
          <p:nvPr/>
        </p:nvSpPr>
        <p:spPr>
          <a:xfrm>
            <a:off x="11864975" y="1180719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2"/>
          <p:cNvSpPr txBox="1"/>
          <p:nvPr/>
        </p:nvSpPr>
        <p:spPr>
          <a:xfrm>
            <a:off x="12938760" y="11896725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Data hub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8" name="直接箭头连接符 23"/>
          <p:cNvCxnSpPr>
            <a:stCxn id="22" idx="2"/>
            <a:endCxn id="24" idx="0"/>
          </p:cNvCxnSpPr>
          <p:nvPr/>
        </p:nvCxnSpPr>
        <p:spPr>
          <a:xfrm flipH="1">
            <a:off x="8243570" y="10427335"/>
            <a:ext cx="2983230" cy="1379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4"/>
          <p:cNvCxnSpPr>
            <a:endCxn id="26" idx="0"/>
          </p:cNvCxnSpPr>
          <p:nvPr/>
        </p:nvCxnSpPr>
        <p:spPr>
          <a:xfrm>
            <a:off x="11172825" y="10412095"/>
            <a:ext cx="2664000" cy="1395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#1"/>
          <p:cNvSpPr txBox="1"/>
          <p:nvPr/>
        </p:nvSpPr>
        <p:spPr>
          <a:xfrm>
            <a:off x="2578597" y="5196800"/>
            <a:ext cx="2117090" cy="2961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2300"/>
              </a:lnSpc>
              <a:defRPr sz="132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 b="1" dirty="0"/>
              <a:t>#</a:t>
            </a:r>
            <a:r>
              <a:rPr lang="en-US" b="1" dirty="0"/>
              <a:t>4</a:t>
            </a:r>
            <a:endParaRPr lang="en-US" b="1" dirty="0"/>
          </a:p>
        </p:txBody>
      </p:sp>
      <p:sp>
        <p:nvSpPr>
          <p:cNvPr id="8" name="这里是PPT结构标题"/>
          <p:cNvSpPr txBox="1"/>
          <p:nvPr/>
        </p:nvSpPr>
        <p:spPr>
          <a:xfrm>
            <a:off x="4776982" y="3529607"/>
            <a:ext cx="11328400" cy="62953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100"/>
              </a:lnSpc>
              <a:defRPr sz="8000"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l"/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案例分析</a:t>
            </a:r>
            <a:endParaRPr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									</a:t>
            </a:r>
            <a:r>
              <a:rPr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支持流批一体的大数据中台方案</a:t>
            </a:r>
            <a:endParaRPr sz="4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6487478" y="2727324"/>
            <a:ext cx="1140904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案例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01: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按分钟实时统计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PV,UV</a:t>
            </a:r>
            <a:endParaRPr sz="6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0580" y="4594225"/>
            <a:ext cx="20183475" cy="6160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用户数据为标准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json, 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数据格式为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: {"id" : 1, "uid": "00001", "createTime" : "2019-05-24 10:36:43.707", "pay": "15"}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数据需要关联mysql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里的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cmdb数据, 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根据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uid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取出用户号名称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,关联后的数据, 存入es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其中数据包含敏感数据, 需要对pay字段做脱敏展示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详细数据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join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后存入</a:t>
            </a:r>
            <a:r>
              <a:rPr lang="en-US" altLang="zh-CN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elasticsearch, kafka, hive, </a:t>
            </a:r>
            <a:r>
              <a:rPr lang="zh-CN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供其他应用操作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按分钟进行时间聚合支付金额和支付数量的数据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,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并存入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kafka,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供后续其他应用操作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按天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进行时间聚合支付金额和支付数量的数据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,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并存入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kafka,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供后续其他应用操作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6487478" y="2727324"/>
            <a:ext cx="1140904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案例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01: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按分钟实时统计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PV,UV</a:t>
            </a:r>
            <a:endParaRPr sz="6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07575" y="4394835"/>
            <a:ext cx="4629785" cy="4173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原始数据join后插入hive的user_result 表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insert into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es_sink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select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*, t2.name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from kafka_source t1 LEFT JOIN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side_mysql t2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ON t1.uid = t2.uid;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68930" y="4394835"/>
            <a:ext cx="4669790" cy="3896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join kafka and mysql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原始数据join后插入es的user_result 索引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insert into hive_sink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select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*, t2.name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from kafka_source t1 LEFT JOIN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side_mysql t2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    ON t1.uid = t2.uid;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0225" y="4394835"/>
            <a:ext cx="10649585" cy="113525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按分钟进行时间聚合支付金额和支付数量的数据,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lang="en-US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</a:t>
            </a: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并存入kafka, 供后续其他应用操作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insert into kafka_aggs_sink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SELECT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TUMBLE_START(createTime,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    INTERVAL '1' minute) as ts,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count(1) as tps,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sum(pay) as sum_pay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from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kafka_source t1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GROUP BY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TUMBLE(createTime,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INTERVAL '1' minute);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437360" y="8568690"/>
            <a:ext cx="5091430" cy="4173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-- 原始数据join后插入kafka的user_result topic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insert into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kafka_sink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select 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*, t2.name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from kafka_source t1 LEFT JOIN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side_mysql t2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indent="0"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        ON t1.uid = t2.uid;</a:t>
            </a:r>
            <a:endParaRPr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6487478" y="2727324"/>
            <a:ext cx="11409045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案例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01: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按分钟实时统计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PV,UV</a:t>
            </a:r>
            <a:endParaRPr sz="6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25" y="11045825"/>
            <a:ext cx="1988185" cy="1988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169650" y="8091170"/>
            <a:ext cx="5933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共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112</a:t>
            </a:r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行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(</a:t>
            </a:r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具体脚本在右下角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)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298950"/>
            <a:ext cx="5549900" cy="94170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587625" y="8809990"/>
            <a:ext cx="8298180" cy="4488815"/>
          </a:xfrm>
          <a:prstGeom prst="straightConnector1">
            <a:avLst/>
          </a:prstGeom>
          <a:ln w="200025" cmpd="sng">
            <a:solidFill>
              <a:srgbClr val="C00000"/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6795135" y="2727324"/>
            <a:ext cx="1079373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案例</a:t>
            </a:r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01 </a:t>
            </a:r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算子拓扑配置图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24625" y="394589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513570" y="630745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56830" y="4083050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mysql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5355" y="6396355"/>
            <a:ext cx="148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join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9" name="直接箭头连接符 8"/>
          <p:cNvCxnSpPr>
            <a:stCxn id="5" idx="2"/>
          </p:cNvCxnSpPr>
          <p:nvPr/>
        </p:nvCxnSpPr>
        <p:spPr>
          <a:xfrm>
            <a:off x="8629015" y="4728210"/>
            <a:ext cx="2885440" cy="1579880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7"/>
          <p:cNvSpPr/>
          <p:nvPr/>
        </p:nvSpPr>
        <p:spPr>
          <a:xfrm>
            <a:off x="11996420" y="393890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24"/>
          <p:cNvCxnSpPr>
            <a:endCxn id="33" idx="0"/>
          </p:cNvCxnSpPr>
          <p:nvPr/>
        </p:nvCxnSpPr>
        <p:spPr>
          <a:xfrm>
            <a:off x="11867515" y="7308215"/>
            <a:ext cx="4067810" cy="12560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0"/>
          <p:cNvSpPr txBox="1"/>
          <p:nvPr/>
        </p:nvSpPr>
        <p:spPr>
          <a:xfrm>
            <a:off x="12992735" y="4028440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30" name="直接箭头连接符 11"/>
          <p:cNvCxnSpPr>
            <a:endCxn id="3" idx="0"/>
          </p:cNvCxnSpPr>
          <p:nvPr/>
        </p:nvCxnSpPr>
        <p:spPr>
          <a:xfrm flipH="1">
            <a:off x="11485245" y="4720590"/>
            <a:ext cx="2482850" cy="1586865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9"/>
          <p:cNvSpPr/>
          <p:nvPr/>
        </p:nvSpPr>
        <p:spPr>
          <a:xfrm>
            <a:off x="5589905" y="859345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20"/>
          <p:cNvSpPr txBox="1"/>
          <p:nvPr/>
        </p:nvSpPr>
        <p:spPr>
          <a:xfrm>
            <a:off x="6722110" y="8712835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矩形 21"/>
          <p:cNvSpPr/>
          <p:nvPr/>
        </p:nvSpPr>
        <p:spPr>
          <a:xfrm>
            <a:off x="13963650" y="856424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22"/>
          <p:cNvSpPr txBox="1"/>
          <p:nvPr/>
        </p:nvSpPr>
        <p:spPr>
          <a:xfrm>
            <a:off x="15064105" y="8653780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es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35" name="直接箭头连接符 23"/>
          <p:cNvCxnSpPr/>
          <p:nvPr/>
        </p:nvCxnSpPr>
        <p:spPr>
          <a:xfrm flipH="1">
            <a:off x="7573010" y="7160895"/>
            <a:ext cx="3794760" cy="1264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25"/>
          <p:cNvSpPr/>
          <p:nvPr/>
        </p:nvSpPr>
        <p:spPr>
          <a:xfrm>
            <a:off x="7205980" y="1046988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26"/>
          <p:cNvSpPr txBox="1"/>
          <p:nvPr/>
        </p:nvSpPr>
        <p:spPr>
          <a:xfrm>
            <a:off x="7205980" y="10589260"/>
            <a:ext cx="388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按分钟窗口聚合</a:t>
            </a:r>
            <a:endParaRPr lang="zh-CN" altLang="en-US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矩形 27"/>
          <p:cNvSpPr/>
          <p:nvPr/>
        </p:nvSpPr>
        <p:spPr>
          <a:xfrm>
            <a:off x="12098655" y="1048702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28"/>
          <p:cNvSpPr txBox="1"/>
          <p:nvPr/>
        </p:nvSpPr>
        <p:spPr>
          <a:xfrm>
            <a:off x="12098655" y="10606405"/>
            <a:ext cx="388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微软雅黑" charset="0"/>
                <a:ea typeface="微软雅黑" charset="0"/>
                <a:sym typeface="+mn-ea"/>
              </a:rPr>
              <a:t>按天窗口聚合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40" name="直接箭头连接符 29"/>
          <p:cNvCxnSpPr>
            <a:endCxn id="36" idx="0"/>
          </p:cNvCxnSpPr>
          <p:nvPr/>
        </p:nvCxnSpPr>
        <p:spPr>
          <a:xfrm flipH="1">
            <a:off x="9177655" y="7131685"/>
            <a:ext cx="2307590" cy="3338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30"/>
          <p:cNvCxnSpPr>
            <a:endCxn id="38" idx="0"/>
          </p:cNvCxnSpPr>
          <p:nvPr/>
        </p:nvCxnSpPr>
        <p:spPr>
          <a:xfrm>
            <a:off x="11544300" y="7308215"/>
            <a:ext cx="2526030" cy="3178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31"/>
          <p:cNvSpPr/>
          <p:nvPr/>
        </p:nvSpPr>
        <p:spPr>
          <a:xfrm>
            <a:off x="2713990" y="1222121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32"/>
          <p:cNvSpPr txBox="1"/>
          <p:nvPr/>
        </p:nvSpPr>
        <p:spPr>
          <a:xfrm>
            <a:off x="3846195" y="12346940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4" name="矩形 33"/>
          <p:cNvSpPr/>
          <p:nvPr/>
        </p:nvSpPr>
        <p:spPr>
          <a:xfrm>
            <a:off x="9293860" y="1223010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34"/>
          <p:cNvSpPr txBox="1"/>
          <p:nvPr/>
        </p:nvSpPr>
        <p:spPr>
          <a:xfrm>
            <a:off x="10426065" y="12349480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hive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矩形 35"/>
          <p:cNvSpPr/>
          <p:nvPr/>
        </p:nvSpPr>
        <p:spPr>
          <a:xfrm>
            <a:off x="15231110" y="1226883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36"/>
          <p:cNvSpPr txBox="1"/>
          <p:nvPr/>
        </p:nvSpPr>
        <p:spPr>
          <a:xfrm>
            <a:off x="16363315" y="12388215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tx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48" name="直接箭头连接符 37"/>
          <p:cNvCxnSpPr>
            <a:stCxn id="37" idx="2"/>
          </p:cNvCxnSpPr>
          <p:nvPr/>
        </p:nvCxnSpPr>
        <p:spPr>
          <a:xfrm flipH="1">
            <a:off x="4984750" y="11234420"/>
            <a:ext cx="4166235" cy="868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38"/>
          <p:cNvCxnSpPr>
            <a:stCxn id="37" idx="2"/>
            <a:endCxn id="44" idx="0"/>
          </p:cNvCxnSpPr>
          <p:nvPr/>
        </p:nvCxnSpPr>
        <p:spPr>
          <a:xfrm>
            <a:off x="9150985" y="11234420"/>
            <a:ext cx="2114550" cy="995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39"/>
          <p:cNvCxnSpPr>
            <a:stCxn id="39" idx="2"/>
            <a:endCxn id="46" idx="0"/>
          </p:cNvCxnSpPr>
          <p:nvPr/>
        </p:nvCxnSpPr>
        <p:spPr>
          <a:xfrm>
            <a:off x="14043660" y="11251565"/>
            <a:ext cx="3159125" cy="1017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963025" y="2727324"/>
            <a:ext cx="64579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处理流程图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15" y="3792855"/>
            <a:ext cx="17996535" cy="7836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#1"/>
          <p:cNvSpPr txBox="1"/>
          <p:nvPr/>
        </p:nvSpPr>
        <p:spPr>
          <a:xfrm>
            <a:off x="2578597" y="5315230"/>
            <a:ext cx="2117567" cy="2724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2300"/>
              </a:lnSpc>
              <a:defRPr sz="132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 b="1" dirty="0"/>
              <a:t>#1</a:t>
            </a:r>
            <a:endParaRPr b="1" dirty="0"/>
          </a:p>
        </p:txBody>
      </p:sp>
      <p:sp>
        <p:nvSpPr>
          <p:cNvPr id="8" name="这里是PPT结构标题"/>
          <p:cNvSpPr txBox="1"/>
          <p:nvPr/>
        </p:nvSpPr>
        <p:spPr>
          <a:xfrm>
            <a:off x="4776982" y="3529607"/>
            <a:ext cx="6271260" cy="62953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100"/>
              </a:lnSpc>
              <a:defRPr sz="8000"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l"/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</a:t>
            </a:r>
            <a:r>
              <a:rPr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illing </a:t>
            </a:r>
            <a:r>
              <a:rPr 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是什么</a:t>
            </a:r>
            <a:endParaRPr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									</a:t>
            </a:r>
            <a:endParaRPr sz="4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963025" y="2727324"/>
            <a:ext cx="64579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算子配置图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65" y="3792855"/>
            <a:ext cx="17450435" cy="878903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0" y="0"/>
            <a:ext cx="7315200" cy="239712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【金山文档】 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Filling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FFA hackathon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 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Apache Flink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骇客松总决赛模板 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https://kdocs.cn/l/svwajD74OPFE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#1"/>
          <p:cNvSpPr txBox="1"/>
          <p:nvPr/>
        </p:nvSpPr>
        <p:spPr>
          <a:xfrm>
            <a:off x="2578597" y="5196800"/>
            <a:ext cx="2117090" cy="2961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2300"/>
              </a:lnSpc>
              <a:defRPr sz="132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 b="1" dirty="0"/>
              <a:t>#</a:t>
            </a:r>
            <a:r>
              <a:rPr lang="en-US" b="1" dirty="0"/>
              <a:t>4</a:t>
            </a:r>
            <a:endParaRPr lang="en-US" b="1" dirty="0"/>
          </a:p>
        </p:txBody>
      </p:sp>
      <p:sp>
        <p:nvSpPr>
          <p:cNvPr id="8" name="这里是PPT结构标题"/>
          <p:cNvSpPr txBox="1"/>
          <p:nvPr/>
        </p:nvSpPr>
        <p:spPr>
          <a:xfrm>
            <a:off x="4776982" y="3529607"/>
            <a:ext cx="11328400" cy="62953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100"/>
              </a:lnSpc>
              <a:defRPr sz="8000"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l"/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总结</a:t>
            </a:r>
            <a:r>
              <a:rPr lang="zh-CN" alt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与展望</a:t>
            </a:r>
            <a:endParaRPr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									</a:t>
            </a:r>
            <a:r>
              <a:rPr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支持流批一体的大数据中台方案</a:t>
            </a:r>
            <a:endParaRPr sz="4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176385" y="2727324"/>
            <a:ext cx="603123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未来展望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这里是PPT…"/>
          <p:cNvSpPr txBox="1"/>
          <p:nvPr/>
        </p:nvSpPr>
        <p:spPr>
          <a:xfrm>
            <a:off x="3928048" y="7784247"/>
            <a:ext cx="3292475" cy="7162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indent="12700" algn="l" rtl="0" eaLnBrk="0">
              <a:lnSpc>
                <a:spcPts val="4795"/>
              </a:lnSpc>
              <a:spcBef>
                <a:spcPts val="100"/>
              </a:spcBef>
            </a:pPr>
            <a:r>
              <a:rPr lang="zh-CN" altLang="en-US" sz="5000" b="1" dirty="0" err="1">
                <a:solidFill>
                  <a:schemeClr val="bg1"/>
                </a:solidFill>
                <a:latin typeface="Alibaba PuHuiTi R" charset="0"/>
                <a:ea typeface="Alibaba PuHuiTi R" charset="0"/>
                <a:cs typeface="Alibaba PuHuiTi R" charset="0"/>
              </a:rPr>
              <a:t>多版本算子</a:t>
            </a:r>
            <a:endParaRPr sz="5000" b="1" dirty="0" err="1">
              <a:solidFill>
                <a:schemeClr val="bg1"/>
              </a:solidFill>
              <a:latin typeface="Alibaba PuHuiTi R"/>
              <a:ea typeface="Alibaba PuHuiTi R"/>
              <a:cs typeface="Alibaba PuHuiTi R"/>
            </a:endParaRPr>
          </a:p>
        </p:txBody>
      </p:sp>
      <p:sp>
        <p:nvSpPr>
          <p:cNvPr id="16" name="这里是PPT…"/>
          <p:cNvSpPr txBox="1"/>
          <p:nvPr/>
        </p:nvSpPr>
        <p:spPr>
          <a:xfrm>
            <a:off x="8379975" y="7424738"/>
            <a:ext cx="3279775" cy="1062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00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lang="zh-CN" altLang="en-US" b="1" dirty="0" err="1">
                <a:solidFill>
                  <a:schemeClr val="bg1"/>
                </a:solidFill>
              </a:rPr>
              <a:t>数据流监控</a:t>
            </a:r>
            <a:endParaRPr b="1" dirty="0" err="1">
              <a:solidFill>
                <a:schemeClr val="bg1"/>
              </a:solidFill>
            </a:endParaRPr>
          </a:p>
        </p:txBody>
      </p:sp>
      <p:sp>
        <p:nvSpPr>
          <p:cNvPr id="18" name="这里是PPT…"/>
          <p:cNvSpPr txBox="1"/>
          <p:nvPr/>
        </p:nvSpPr>
        <p:spPr>
          <a:xfrm>
            <a:off x="12542376" y="6980496"/>
            <a:ext cx="4616135" cy="20265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/>
          <a:p>
            <a:pPr algn="l" defTabSz="457200">
              <a:lnSpc>
                <a:spcPts val="7500"/>
              </a:lnSpc>
              <a:defRPr sz="500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lang="zh-CN" altLang="en-US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智能</a:t>
            </a:r>
            <a:r>
              <a:rPr lang="en-US" altLang="zh-CN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AI</a:t>
            </a:r>
            <a:r>
              <a:rPr lang="zh-CN" altLang="en-US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算子</a:t>
            </a:r>
            <a:endParaRPr lang="zh-CN" spc="30" dirty="0">
              <a:ln w="10159" cap="flat" cmpd="sng">
                <a:solidFill>
                  <a:srgbClr val="FFFFFF">
                    <a:alpha val="100000"/>
                  </a:srgbClr>
                </a:solidFill>
                <a:prstDash val="solid"/>
                <a:miter lim="10"/>
              </a:ln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20" name="这里是PPT…"/>
          <p:cNvSpPr txBox="1"/>
          <p:nvPr/>
        </p:nvSpPr>
        <p:spPr>
          <a:xfrm>
            <a:off x="17398462" y="7793038"/>
            <a:ext cx="2656840" cy="770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lang="zh-CN" altLang="en-US" sz="5000" b="1" dirty="0" err="1">
                <a:solidFill>
                  <a:schemeClr val="bg1"/>
                </a:solidFill>
                <a:latin typeface="Alibaba PuHuiTi R" charset="0"/>
                <a:ea typeface="Alibaba PuHuiTi R" charset="0"/>
                <a:cs typeface="Alibaba PuHuiTi R" charset="0"/>
                <a:sym typeface="+mn-ea"/>
              </a:rPr>
              <a:t>边缘整合</a:t>
            </a:r>
            <a:endParaRPr lang="zh-CN" sz="5000" b="1" dirty="0" err="1">
              <a:solidFill>
                <a:schemeClr val="bg1"/>
              </a:solidFill>
              <a:latin typeface="Alibaba PuHuiTi R"/>
              <a:ea typeface="Alibaba PuHuiTi R"/>
              <a:cs typeface="Alibaba PuHuiTi R"/>
              <a:sym typeface="+mn-ea"/>
            </a:endParaRPr>
          </a:p>
        </p:txBody>
      </p:sp>
      <p:sp>
        <p:nvSpPr>
          <p:cNvPr id="24" name="#1"/>
          <p:cNvSpPr txBox="1"/>
          <p:nvPr/>
        </p:nvSpPr>
        <p:spPr>
          <a:xfrm>
            <a:off x="4581795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#1</a:t>
            </a:r>
          </a:p>
        </p:txBody>
      </p:sp>
      <p:sp>
        <p:nvSpPr>
          <p:cNvPr id="25" name="#2"/>
          <p:cNvSpPr txBox="1"/>
          <p:nvPr/>
        </p:nvSpPr>
        <p:spPr>
          <a:xfrm>
            <a:off x="8818947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#2</a:t>
            </a:r>
          </a:p>
        </p:txBody>
      </p:sp>
      <p:sp>
        <p:nvSpPr>
          <p:cNvPr id="26" name="#3"/>
          <p:cNvSpPr txBox="1"/>
          <p:nvPr/>
        </p:nvSpPr>
        <p:spPr>
          <a:xfrm>
            <a:off x="13344041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#3</a:t>
            </a:r>
          </a:p>
        </p:txBody>
      </p:sp>
      <p:sp>
        <p:nvSpPr>
          <p:cNvPr id="27" name="#4"/>
          <p:cNvSpPr txBox="1"/>
          <p:nvPr/>
        </p:nvSpPr>
        <p:spPr>
          <a:xfrm>
            <a:off x="17598923" y="5484260"/>
            <a:ext cx="1414019" cy="160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800"/>
              </a:lnSpc>
              <a:defRPr sz="86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#4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9029065" y="2727324"/>
            <a:ext cx="632587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开源地址</a:t>
            </a:r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0580" y="4594225"/>
            <a:ext cx="20183475" cy="3581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https://github.com/zihjiang/filling 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https://github.com/zihjiang/filling</a:t>
            </a:r>
            <a:r>
              <a:rPr lang="zh-CN" altLang="en-US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-</a:t>
            </a: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edge</a:t>
            </a:r>
            <a:r>
              <a:rPr lang="zh-CN" altLang="en-US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-</a:t>
            </a: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core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marL="742950" indent="-742950" algn="l" rtl="0" eaLnBrk="0">
              <a:lnSpc>
                <a:spcPct val="123000"/>
              </a:lnSpc>
              <a:spcBef>
                <a:spcPts val="1205"/>
              </a:spcBef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https://github.com/zihjiang/filling</a:t>
            </a:r>
            <a:r>
              <a:rPr lang="zh-CN" altLang="en-US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-</a:t>
            </a: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book</a:t>
            </a:r>
            <a:endParaRPr lang="en-US" altLang="zh-CN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 rtl="0" eaLnBrk="0">
              <a:lnSpc>
                <a:spcPct val="123000"/>
              </a:lnSpc>
              <a:spcBef>
                <a:spcPts val="1205"/>
              </a:spcBef>
              <a:buNone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</a:rPr>
              <a:t>......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2018-00-00"/>
          <p:cNvSpPr txBox="1"/>
          <p:nvPr/>
        </p:nvSpPr>
        <p:spPr>
          <a:xfrm>
            <a:off x="10477461" y="7581769"/>
            <a:ext cx="3153107" cy="71814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914400">
              <a:defRPr sz="40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2022-01-09</a:t>
            </a:r>
            <a:endParaRPr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50634" y="4792698"/>
            <a:ext cx="9482733" cy="2671833"/>
            <a:chOff x="7450634" y="4792698"/>
            <a:chExt cx="9482733" cy="2671833"/>
          </a:xfrm>
        </p:grpSpPr>
        <p:sp>
          <p:nvSpPr>
            <p:cNvPr id="6" name="THANKS"/>
            <p:cNvSpPr txBox="1"/>
            <p:nvPr/>
          </p:nvSpPr>
          <p:spPr>
            <a:xfrm>
              <a:off x="7450634" y="4797412"/>
              <a:ext cx="9482733" cy="2667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0" b="0" spc="2100">
                  <a:ln w="17780">
                    <a:solidFill>
                      <a:srgbClr val="3B61A7"/>
                    </a:solidFill>
                  </a:ln>
                  <a:noFill/>
                  <a:latin typeface="Alibaba-PuHuiTi-H"/>
                  <a:ea typeface="Alibaba-PuHuiTi-H"/>
                  <a:cs typeface="Alibaba-PuHuiTi-H"/>
                  <a:sym typeface="Alibaba-PuHuiTi-H"/>
                </a:defRPr>
              </a:lvl1pPr>
            </a:lstStyle>
            <a:p>
              <a:r>
                <a:rPr dirty="0">
                  <a:latin typeface="HYShangWeiShouShuW" pitchFamily="18" charset="-122"/>
                  <a:ea typeface="HYShangWeiShouShuW" pitchFamily="18" charset="-122"/>
                </a:rPr>
                <a:t>THANKS</a:t>
              </a:r>
              <a:endParaRPr dirty="0">
                <a:latin typeface="HYShangWeiShouShuW" pitchFamily="18" charset="-122"/>
                <a:ea typeface="HYShangWeiShouShuW" pitchFamily="18" charset="-122"/>
              </a:endParaRPr>
            </a:p>
          </p:txBody>
        </p:sp>
        <p:sp>
          <p:nvSpPr>
            <p:cNvPr id="5" name="THANKS"/>
            <p:cNvSpPr txBox="1"/>
            <p:nvPr/>
          </p:nvSpPr>
          <p:spPr>
            <a:xfrm>
              <a:off x="7490888" y="4792698"/>
              <a:ext cx="9402226" cy="2651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900" b="0" spc="2085">
                  <a:solidFill>
                    <a:srgbClr val="783571"/>
                  </a:solidFill>
                  <a:latin typeface="Alibaba-PuHuiTi-H"/>
                  <a:ea typeface="Alibaba-PuHuiTi-H"/>
                  <a:cs typeface="Alibaba-PuHuiTi-H"/>
                  <a:sym typeface="Alibaba-PuHuiTi-H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  <a:latin typeface="HYShangWeiShouShuW" pitchFamily="18" charset="-122"/>
                  <a:ea typeface="HYShangWeiShouShuW" pitchFamily="18" charset="-122"/>
                </a:rPr>
                <a:t>THANKS</a:t>
              </a:r>
              <a:endParaRPr dirty="0">
                <a:solidFill>
                  <a:schemeClr val="bg1"/>
                </a:solidFill>
                <a:latin typeface="HYShangWeiShouShuW" pitchFamily="18" charset="-122"/>
                <a:ea typeface="HYShangWeiShouShuW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963025" y="2727324"/>
            <a:ext cx="645795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背景大前提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#1"/>
          <p:cNvSpPr txBox="1"/>
          <p:nvPr/>
        </p:nvSpPr>
        <p:spPr>
          <a:xfrm>
            <a:off x="1452535" y="5217595"/>
            <a:ext cx="1582992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t>#1</a:t>
            </a:r>
          </a:p>
        </p:txBody>
      </p:sp>
      <p:sp>
        <p:nvSpPr>
          <p:cNvPr id="17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17187074" y="6794910"/>
            <a:ext cx="5840485" cy="276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应用生命周期：管理服务中需要对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Yarn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、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K8s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等分布式资源调度应用层计算任务的资源管理，任务生命周期管理的一套体系。</a:t>
            </a:r>
            <a:endParaRPr lang="zh-CN" altLang="en-US" sz="3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18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2204296" y="6794908"/>
            <a:ext cx="5840485" cy="3435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Apache Flink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：基于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FLink SQL 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完成业务大数据的分析处理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,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但完成一个复杂的业务需要大量的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SQL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语句支撑，形同于一个复杂的</a:t>
            </a:r>
            <a:r>
              <a:rPr lang="en-US" alt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SQL</a:t>
            </a:r>
            <a:r>
              <a:rPr lang="zh-CN" altLang="en-US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存储过程。</a:t>
            </a:r>
            <a:endParaRPr lang="zh-CN" altLang="en-US" sz="3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19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9695710" y="6794908"/>
            <a:ext cx="5840485" cy="3435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lang="zh-CN" altLang="en-US" sz="3000" dirty="0">
                <a:solidFill>
                  <a:schemeClr val="bg1"/>
                </a:solidFill>
              </a:rPr>
              <a:t>目标群体：业务用户人群，大部分大数据的逻辑业务都被熟悉在业务人员中，业务人员群里对</a:t>
            </a:r>
            <a:r>
              <a:rPr lang="en-US" altLang="zh-CN" sz="3000" dirty="0">
                <a:solidFill>
                  <a:schemeClr val="bg1"/>
                </a:solidFill>
              </a:rPr>
              <a:t>IT</a:t>
            </a:r>
            <a:r>
              <a:rPr lang="zh-CN" altLang="en-US" sz="3000" dirty="0">
                <a:solidFill>
                  <a:schemeClr val="bg1"/>
                </a:solidFill>
              </a:rPr>
              <a:t>相关知识普通盲区，能通过简化的产品技术方案完成整体业务数据分析。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0" name="#2"/>
          <p:cNvSpPr txBox="1"/>
          <p:nvPr/>
        </p:nvSpPr>
        <p:spPr>
          <a:xfrm>
            <a:off x="8778798" y="5197932"/>
            <a:ext cx="1582992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rPr dirty="0"/>
              <a:t>#2</a:t>
            </a:r>
            <a:endParaRPr dirty="0"/>
          </a:p>
        </p:txBody>
      </p:sp>
      <p:sp>
        <p:nvSpPr>
          <p:cNvPr id="21" name="#3"/>
          <p:cNvSpPr txBox="1"/>
          <p:nvPr/>
        </p:nvSpPr>
        <p:spPr>
          <a:xfrm>
            <a:off x="16270161" y="5230295"/>
            <a:ext cx="1582993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t>#3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形"/>
          <p:cNvSpPr>
            <a:spLocks noChangeAspect="1"/>
          </p:cNvSpPr>
          <p:nvPr/>
        </p:nvSpPr>
        <p:spPr>
          <a:xfrm>
            <a:off x="13306827" y="5483281"/>
            <a:ext cx="3282681" cy="3282682"/>
          </a:xfrm>
          <a:prstGeom prst="ellipse">
            <a:avLst/>
          </a:prstGeom>
          <a:gradFill>
            <a:gsLst>
              <a:gs pos="0">
                <a:srgbClr val="7C51F3"/>
              </a:gs>
              <a:gs pos="100000">
                <a:srgbClr val="36DFFF"/>
              </a:gs>
            </a:gsLst>
            <a:lin ang="3269648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77941" tIns="77941" rIns="77941" bIns="77941" anchor="ctr"/>
          <a:lstStyle/>
          <a:p>
            <a:pPr defTabSz="1564005">
              <a:defRPr sz="5600" b="0">
                <a:solidFill>
                  <a:srgbClr val="0051F3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/>
          </a:p>
        </p:txBody>
      </p:sp>
      <p:sp>
        <p:nvSpPr>
          <p:cNvPr id="21" name="圆形"/>
          <p:cNvSpPr/>
          <p:nvPr/>
        </p:nvSpPr>
        <p:spPr>
          <a:xfrm>
            <a:off x="18897321" y="5483281"/>
            <a:ext cx="3283200" cy="3283200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/>
          </a:p>
        </p:txBody>
      </p:sp>
      <p:sp>
        <p:nvSpPr>
          <p:cNvPr id="22" name="圆形"/>
          <p:cNvSpPr/>
          <p:nvPr/>
        </p:nvSpPr>
        <p:spPr>
          <a:xfrm>
            <a:off x="2366534" y="5486321"/>
            <a:ext cx="3276601" cy="32766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/>
          </a:p>
        </p:txBody>
      </p:sp>
      <p:sp>
        <p:nvSpPr>
          <p:cNvPr id="23" name="圆形"/>
          <p:cNvSpPr/>
          <p:nvPr/>
        </p:nvSpPr>
        <p:spPr>
          <a:xfrm>
            <a:off x="7719998" y="5483281"/>
            <a:ext cx="3285110" cy="3285110"/>
          </a:xfrm>
          <a:prstGeom prst="ellipse">
            <a:avLst/>
          </a:prstGeom>
          <a:gradFill>
            <a:gsLst>
              <a:gs pos="0">
                <a:srgbClr val="2651FF"/>
              </a:gs>
              <a:gs pos="100000">
                <a:srgbClr val="7058F0"/>
              </a:gs>
            </a:gsLst>
            <a:lin ang="3228267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/>
          </a:p>
        </p:txBody>
      </p:sp>
      <p:sp>
        <p:nvSpPr>
          <p:cNvPr id="187" name="这里是居中标题和四个特点"/>
          <p:cNvSpPr txBox="1"/>
          <p:nvPr/>
        </p:nvSpPr>
        <p:spPr>
          <a:xfrm>
            <a:off x="10149840" y="2708660"/>
            <a:ext cx="408432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en-US" sz="6000" b="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Filling </a:t>
            </a:r>
            <a:r>
              <a:rPr lang="zh-CN" altLang="en-US" sz="6000" b="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特性</a:t>
            </a:r>
            <a:endParaRPr sz="6000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8" name="具体描述描述文案…"/>
          <p:cNvSpPr txBox="1"/>
          <p:nvPr/>
        </p:nvSpPr>
        <p:spPr>
          <a:xfrm>
            <a:off x="1757870" y="9162561"/>
            <a:ext cx="4353560" cy="147383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/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零代码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, </a:t>
            </a: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低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sql</a:t>
            </a: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式配置开发</a:t>
            </a:r>
            <a:endParaRPr lang="zh-CN" altLang="en-US" sz="3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数据业务分析流。</a:t>
            </a:r>
            <a:endParaRPr lang="zh-CN" altLang="en-US" sz="3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89" name="特点一"/>
          <p:cNvSpPr txBox="1"/>
          <p:nvPr/>
        </p:nvSpPr>
        <p:spPr>
          <a:xfrm>
            <a:off x="3314889" y="6559164"/>
            <a:ext cx="1239520" cy="9817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 defTabSz="457200">
              <a:lnSpc>
                <a:spcPct val="130000"/>
              </a:lnSpc>
              <a:defRPr sz="4000" b="1" spc="159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简单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0" name="具体描述描述文案…"/>
          <p:cNvSpPr txBox="1"/>
          <p:nvPr/>
        </p:nvSpPr>
        <p:spPr>
          <a:xfrm>
            <a:off x="7648789" y="9162561"/>
            <a:ext cx="3454400" cy="147383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/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在线快速版本迭代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, </a:t>
            </a:r>
            <a:endParaRPr lang="en-US" altLang="zh-CN" sz="3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应对需求的变更。</a:t>
            </a:r>
            <a:endParaRPr sz="3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1" name="特点二"/>
          <p:cNvSpPr txBox="1"/>
          <p:nvPr/>
        </p:nvSpPr>
        <p:spPr>
          <a:xfrm>
            <a:off x="8742954" y="6559164"/>
            <a:ext cx="1239520" cy="9817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 defTabSz="457200">
              <a:lnSpc>
                <a:spcPct val="130000"/>
              </a:lnSpc>
              <a:defRPr sz="4000" b="1" spc="159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2" name="具体描述描述文案…"/>
          <p:cNvSpPr txBox="1"/>
          <p:nvPr/>
        </p:nvSpPr>
        <p:spPr>
          <a:xfrm>
            <a:off x="13202072" y="9162561"/>
            <a:ext cx="3611880" cy="147383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/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可托拽式组合算子，</a:t>
            </a:r>
            <a:endParaRPr lang="zh-CN" altLang="en-US" sz="3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处理数据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, </a:t>
            </a: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更灵活。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sz="3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3" name="特点三"/>
          <p:cNvSpPr txBox="1"/>
          <p:nvPr/>
        </p:nvSpPr>
        <p:spPr>
          <a:xfrm>
            <a:off x="13799545" y="6559164"/>
            <a:ext cx="2296160" cy="9817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 defTabSz="457200">
              <a:lnSpc>
                <a:spcPct val="130000"/>
              </a:lnSpc>
              <a:defRPr sz="4000" b="1" spc="159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灵活组合</a:t>
            </a:r>
            <a:endParaRPr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4" name="具体描述描述文案…"/>
          <p:cNvSpPr txBox="1"/>
          <p:nvPr/>
        </p:nvSpPr>
        <p:spPr>
          <a:xfrm>
            <a:off x="18818671" y="9162561"/>
            <a:ext cx="4373880" cy="147383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/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直观的查看数据分析流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, </a:t>
            </a:r>
            <a:endParaRPr lang="en-US" altLang="zh-CN" sz="30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和每个算子的输入输出。</a:t>
            </a:r>
            <a:endParaRPr sz="30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5" name="特点四"/>
          <p:cNvSpPr txBox="1"/>
          <p:nvPr/>
        </p:nvSpPr>
        <p:spPr>
          <a:xfrm>
            <a:off x="19126645" y="6559164"/>
            <a:ext cx="2824480" cy="9817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 defTabSz="457200">
              <a:lnSpc>
                <a:spcPct val="130000"/>
              </a:lnSpc>
              <a:defRPr sz="4000" b="1" spc="159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全生命周期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96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4"/>
          <p:cNvSpPr/>
          <p:nvPr/>
        </p:nvSpPr>
        <p:spPr>
          <a:xfrm>
            <a:off x="7642645" y="2985539"/>
            <a:ext cx="9019333" cy="9019335"/>
          </a:xfrm>
          <a:prstGeom prst="ellipse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 b="0">
                <a:solidFill>
                  <a:srgbClr val="FD6C12"/>
                </a:solidFill>
                <a:latin typeface="苹方 特粗"/>
                <a:ea typeface="苹方 特粗"/>
                <a:cs typeface="苹方 特粗"/>
                <a:sym typeface="苹方 特粗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3" name="文本框 18"/>
          <p:cNvSpPr txBox="1"/>
          <p:nvPr/>
        </p:nvSpPr>
        <p:spPr>
          <a:xfrm>
            <a:off x="481264" y="4309882"/>
            <a:ext cx="6709014" cy="78156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>
              <a:lnSpc>
                <a:spcPct val="140000"/>
              </a:lnSpc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pP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在线快速版本迭代</a:t>
            </a:r>
            <a:r>
              <a:rPr lang="en-US" altLang="zh-CN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, </a:t>
            </a:r>
            <a:r>
              <a:rPr lang="zh-CN" altLang="en-US" sz="30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应对需求的变更</a:t>
            </a:r>
            <a:endParaRPr sz="3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矩形 19"/>
          <p:cNvSpPr txBox="1"/>
          <p:nvPr/>
        </p:nvSpPr>
        <p:spPr>
          <a:xfrm>
            <a:off x="2846768" y="3191717"/>
            <a:ext cx="5043318" cy="78156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快速部署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5" name="成组"/>
          <p:cNvGrpSpPr/>
          <p:nvPr/>
        </p:nvGrpSpPr>
        <p:grpSpPr>
          <a:xfrm>
            <a:off x="-62594" y="-4724786"/>
            <a:ext cx="24509188" cy="24509187"/>
            <a:chOff x="0" y="0"/>
            <a:chExt cx="24509186" cy="24509186"/>
          </a:xfrm>
        </p:grpSpPr>
        <p:sp>
          <p:nvSpPr>
            <p:cNvPr id="6" name="圆形"/>
            <p:cNvSpPr/>
            <p:nvPr/>
          </p:nvSpPr>
          <p:spPr>
            <a:xfrm>
              <a:off x="9890350" y="9890349"/>
              <a:ext cx="4728488" cy="4728489"/>
            </a:xfrm>
            <a:prstGeom prst="ellipse">
              <a:avLst/>
            </a:prstGeom>
            <a:solidFill>
              <a:schemeClr val="accent1">
                <a:lumOff val="13529"/>
                <a:alpha val="61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grpSp>
          <p:nvGrpSpPr>
            <p:cNvPr id="7" name="成组"/>
            <p:cNvGrpSpPr/>
            <p:nvPr/>
          </p:nvGrpSpPr>
          <p:grpSpPr>
            <a:xfrm>
              <a:off x="9771541" y="9808125"/>
              <a:ext cx="4966104" cy="4892935"/>
              <a:chOff x="0" y="0"/>
              <a:chExt cx="4966103" cy="4892933"/>
            </a:xfrm>
          </p:grpSpPr>
          <p:sp>
            <p:nvSpPr>
              <p:cNvPr id="40" name="线条"/>
              <p:cNvSpPr/>
              <p:nvPr/>
            </p:nvSpPr>
            <p:spPr>
              <a:xfrm rot="16200000">
                <a:off x="-1222091" y="1222089"/>
                <a:ext cx="4892815" cy="2448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6" h="21454" extrusionOk="0">
                    <a:moveTo>
                      <a:pt x="0" y="21454"/>
                    </a:moveTo>
                    <a:cubicBezTo>
                      <a:pt x="-14" y="9716"/>
                      <a:pt x="4734" y="146"/>
                      <a:pt x="10644" y="1"/>
                    </a:cubicBezTo>
                    <a:cubicBezTo>
                      <a:pt x="16663" y="-146"/>
                      <a:pt x="21583" y="9500"/>
                      <a:pt x="21586" y="21454"/>
                    </a:cubicBezTo>
                  </a:path>
                </a:pathLst>
              </a:custGeom>
              <a:noFill/>
              <a:ln w="50800" cap="flat">
                <a:solidFill>
                  <a:schemeClr val="accent1">
                    <a:lumOff val="13529"/>
                    <a:alpha val="21522"/>
                  </a:schemeClr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41" name="线条"/>
              <p:cNvSpPr/>
              <p:nvPr/>
            </p:nvSpPr>
            <p:spPr>
              <a:xfrm rot="5400000">
                <a:off x="1295379" y="1222209"/>
                <a:ext cx="4892814" cy="2448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6" h="21454" extrusionOk="0">
                    <a:moveTo>
                      <a:pt x="0" y="21454"/>
                    </a:moveTo>
                    <a:cubicBezTo>
                      <a:pt x="-14" y="9716"/>
                      <a:pt x="4734" y="146"/>
                      <a:pt x="10644" y="1"/>
                    </a:cubicBezTo>
                    <a:cubicBezTo>
                      <a:pt x="16663" y="-146"/>
                      <a:pt x="21583" y="9500"/>
                      <a:pt x="21586" y="21454"/>
                    </a:cubicBezTo>
                  </a:path>
                </a:pathLst>
              </a:custGeom>
              <a:noFill/>
              <a:ln w="50800" cap="flat">
                <a:solidFill>
                  <a:schemeClr val="accent1">
                    <a:lumOff val="13529"/>
                    <a:alpha val="21522"/>
                  </a:schemeClr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</p:grpSp>
        <p:pic>
          <p:nvPicPr>
            <p:cNvPr id="8" name="图像" descr="图像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560442" y="10560442"/>
              <a:ext cx="3388301" cy="33883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9" name="成组"/>
            <p:cNvGrpSpPr/>
            <p:nvPr/>
          </p:nvGrpSpPr>
          <p:grpSpPr>
            <a:xfrm>
              <a:off x="9808126" y="9808125"/>
              <a:ext cx="4892934" cy="4892935"/>
              <a:chOff x="0" y="0"/>
              <a:chExt cx="4892933" cy="4892933"/>
            </a:xfrm>
          </p:grpSpPr>
          <p:sp>
            <p:nvSpPr>
              <p:cNvPr id="35" name="圆形"/>
              <p:cNvSpPr/>
              <p:nvPr/>
            </p:nvSpPr>
            <p:spPr>
              <a:xfrm rot="20493633">
                <a:off x="512440" y="512440"/>
                <a:ext cx="3868052" cy="3868052"/>
              </a:xfrm>
              <a:prstGeom prst="ellipse">
                <a:avLst/>
              </a:prstGeom>
              <a:noFill/>
              <a:ln w="50800" cap="flat">
                <a:solidFill>
                  <a:srgbClr val="559F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6" name="线条"/>
              <p:cNvSpPr/>
              <p:nvPr/>
            </p:nvSpPr>
            <p:spPr>
              <a:xfrm>
                <a:off x="535919" y="850312"/>
                <a:ext cx="820350" cy="1324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34" y="17832"/>
                      <a:pt x="2773" y="14189"/>
                      <a:pt x="5720" y="10852"/>
                    </a:cubicBezTo>
                    <a:cubicBezTo>
                      <a:pt x="9556" y="6510"/>
                      <a:pt x="14998" y="2791"/>
                      <a:pt x="21600" y="0"/>
                    </a:cubicBezTo>
                  </a:path>
                </a:pathLst>
              </a:custGeom>
              <a:noFill/>
              <a:ln w="203200" cap="flat">
                <a:solidFill>
                  <a:srgbClr val="559F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7" name="线条"/>
              <p:cNvSpPr/>
              <p:nvPr/>
            </p:nvSpPr>
            <p:spPr>
              <a:xfrm>
                <a:off x="2641709" y="2757589"/>
                <a:ext cx="1724069" cy="1622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405" y="21050"/>
                      <a:pt x="10478" y="18586"/>
                      <a:pt x="14406" y="14602"/>
                    </a:cubicBezTo>
                    <a:cubicBezTo>
                      <a:pt x="18248" y="10706"/>
                      <a:pt x="20776" y="5575"/>
                      <a:pt x="21600" y="0"/>
                    </a:cubicBezTo>
                  </a:path>
                </a:pathLst>
              </a:custGeom>
              <a:noFill/>
              <a:ln w="203200" cap="flat">
                <a:solidFill>
                  <a:srgbClr val="559F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8" name="线条"/>
              <p:cNvSpPr/>
              <p:nvPr/>
            </p:nvSpPr>
            <p:spPr>
              <a:xfrm>
                <a:off x="1208844" y="3949978"/>
                <a:ext cx="587047" cy="3261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328" y="5126"/>
                      <a:pt x="6948" y="9603"/>
                      <a:pt x="10800" y="13355"/>
                    </a:cubicBezTo>
                    <a:cubicBezTo>
                      <a:pt x="14247" y="16712"/>
                      <a:pt x="17863" y="19473"/>
                      <a:pt x="21600" y="21600"/>
                    </a:cubicBezTo>
                  </a:path>
                </a:pathLst>
              </a:custGeom>
              <a:noFill/>
              <a:ln w="203200" cap="flat">
                <a:solidFill>
                  <a:srgbClr val="559F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9" name="线条"/>
              <p:cNvSpPr/>
              <p:nvPr/>
            </p:nvSpPr>
            <p:spPr>
              <a:xfrm>
                <a:off x="3611101" y="905664"/>
                <a:ext cx="729169" cy="1070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336" y="2629"/>
                      <a:pt x="9955" y="5873"/>
                      <a:pt x="13650" y="9585"/>
                    </a:cubicBezTo>
                    <a:cubicBezTo>
                      <a:pt x="17295" y="13249"/>
                      <a:pt x="19985" y="17313"/>
                      <a:pt x="21600" y="21600"/>
                    </a:cubicBezTo>
                  </a:path>
                </a:pathLst>
              </a:custGeom>
              <a:noFill/>
              <a:ln w="203200" cap="flat">
                <a:solidFill>
                  <a:srgbClr val="559F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</p:grpSp>
        <p:grpSp>
          <p:nvGrpSpPr>
            <p:cNvPr id="10" name="成组"/>
            <p:cNvGrpSpPr/>
            <p:nvPr/>
          </p:nvGrpSpPr>
          <p:grpSpPr>
            <a:xfrm>
              <a:off x="10887160" y="10887160"/>
              <a:ext cx="2734865" cy="2734865"/>
              <a:chOff x="0" y="0"/>
              <a:chExt cx="2734864" cy="2734864"/>
            </a:xfrm>
          </p:grpSpPr>
          <p:sp>
            <p:nvSpPr>
              <p:cNvPr id="30" name="圆形"/>
              <p:cNvSpPr/>
              <p:nvPr/>
            </p:nvSpPr>
            <p:spPr>
              <a:xfrm rot="20493633">
                <a:off x="286424" y="286424"/>
                <a:ext cx="2162016" cy="2162016"/>
              </a:xfrm>
              <a:prstGeom prst="ellipse">
                <a:avLst/>
              </a:prstGeom>
              <a:noFill/>
              <a:ln w="50800" cap="flat">
                <a:solidFill>
                  <a:srgbClr val="378B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1" name="线条"/>
              <p:cNvSpPr/>
              <p:nvPr/>
            </p:nvSpPr>
            <p:spPr>
              <a:xfrm>
                <a:off x="299547" y="475275"/>
                <a:ext cx="458529" cy="74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34" y="17832"/>
                      <a:pt x="2773" y="14189"/>
                      <a:pt x="5720" y="10852"/>
                    </a:cubicBezTo>
                    <a:cubicBezTo>
                      <a:pt x="9556" y="6510"/>
                      <a:pt x="14998" y="2791"/>
                      <a:pt x="21600" y="0"/>
                    </a:cubicBezTo>
                  </a:path>
                </a:pathLst>
              </a:custGeom>
              <a:noFill/>
              <a:ln w="203200" cap="flat">
                <a:solidFill>
                  <a:srgbClr val="378B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2" name="线条"/>
              <p:cNvSpPr/>
              <p:nvPr/>
            </p:nvSpPr>
            <p:spPr>
              <a:xfrm>
                <a:off x="1476561" y="1541331"/>
                <a:ext cx="963655" cy="906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405" y="21050"/>
                      <a:pt x="10478" y="18586"/>
                      <a:pt x="14406" y="14602"/>
                    </a:cubicBezTo>
                    <a:cubicBezTo>
                      <a:pt x="18248" y="10706"/>
                      <a:pt x="20776" y="5575"/>
                      <a:pt x="21600" y="0"/>
                    </a:cubicBezTo>
                  </a:path>
                </a:pathLst>
              </a:custGeom>
              <a:noFill/>
              <a:ln w="203200" cap="flat">
                <a:solidFill>
                  <a:srgbClr val="378B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3" name="线条"/>
              <p:cNvSpPr/>
              <p:nvPr/>
            </p:nvSpPr>
            <p:spPr>
              <a:xfrm>
                <a:off x="675673" y="2207808"/>
                <a:ext cx="328126" cy="182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328" y="5126"/>
                      <a:pt x="6948" y="9603"/>
                      <a:pt x="10800" y="13355"/>
                    </a:cubicBezTo>
                    <a:cubicBezTo>
                      <a:pt x="14247" y="16712"/>
                      <a:pt x="17863" y="19473"/>
                      <a:pt x="21600" y="21600"/>
                    </a:cubicBezTo>
                  </a:path>
                </a:pathLst>
              </a:custGeom>
              <a:noFill/>
              <a:ln w="203200" cap="flat">
                <a:solidFill>
                  <a:srgbClr val="378B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  <p:sp>
            <p:nvSpPr>
              <p:cNvPr id="34" name="线条"/>
              <p:cNvSpPr/>
              <p:nvPr/>
            </p:nvSpPr>
            <p:spPr>
              <a:xfrm>
                <a:off x="2018395" y="506213"/>
                <a:ext cx="407563" cy="598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336" y="2629"/>
                      <a:pt x="9955" y="5873"/>
                      <a:pt x="13650" y="9585"/>
                    </a:cubicBezTo>
                    <a:cubicBezTo>
                      <a:pt x="17295" y="13249"/>
                      <a:pt x="19985" y="17313"/>
                      <a:pt x="21600" y="21600"/>
                    </a:cubicBezTo>
                  </a:path>
                </a:pathLst>
              </a:custGeom>
              <a:noFill/>
              <a:ln w="203200" cap="flat">
                <a:solidFill>
                  <a:srgbClr val="378BFF"/>
                </a:solidFill>
                <a:prstDash val="solid"/>
                <a:miter lim="400000"/>
              </a:ln>
              <a:effectLst/>
            </p:spPr>
            <p:txBody>
              <a:bodyPr wrap="square" lIns="56444" tIns="56444" rIns="56444" bIns="56444" numCol="1" anchor="ctr">
                <a:noAutofit/>
              </a:bodyPr>
              <a:lstStyle/>
              <a:p>
                <a:pPr defTabSz="916940">
                  <a:defRPr sz="34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 sz="3600"/>
              </a:p>
            </p:txBody>
          </p:sp>
        </p:grpSp>
        <p:sp>
          <p:nvSpPr>
            <p:cNvPr id="11" name="圆形"/>
            <p:cNvSpPr/>
            <p:nvPr/>
          </p:nvSpPr>
          <p:spPr>
            <a:xfrm rot="20493633">
              <a:off x="9172177" y="9172177"/>
              <a:ext cx="6164830" cy="6164830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2" name="圆形"/>
            <p:cNvSpPr/>
            <p:nvPr/>
          </p:nvSpPr>
          <p:spPr>
            <a:xfrm rot="20493633">
              <a:off x="8296637" y="8296637"/>
              <a:ext cx="7915913" cy="7915913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2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3" name="圆形"/>
            <p:cNvSpPr/>
            <p:nvPr/>
          </p:nvSpPr>
          <p:spPr>
            <a:xfrm rot="20493633">
              <a:off x="7204650" y="7204650"/>
              <a:ext cx="10099887" cy="10099887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4" name="圆形"/>
            <p:cNvSpPr/>
            <p:nvPr/>
          </p:nvSpPr>
          <p:spPr>
            <a:xfrm rot="20493633">
              <a:off x="5851977" y="5851977"/>
              <a:ext cx="12805230" cy="12805230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2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5" name="圆形"/>
            <p:cNvSpPr/>
            <p:nvPr/>
          </p:nvSpPr>
          <p:spPr>
            <a:xfrm rot="20493633">
              <a:off x="4291919" y="4291919"/>
              <a:ext cx="15925349" cy="15925348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6" name="圆形"/>
            <p:cNvSpPr/>
            <p:nvPr/>
          </p:nvSpPr>
          <p:spPr>
            <a:xfrm rot="20493633">
              <a:off x="2566866" y="2566866"/>
              <a:ext cx="19375453" cy="19375453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  <a:alpha val="20000"/>
                </a:schemeClr>
              </a:solidFill>
              <a:prstDash val="solid"/>
              <a:miter lim="400000"/>
            </a:ln>
            <a:effectLst/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34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/>
            </a:p>
          </p:txBody>
        </p:sp>
        <p:sp>
          <p:nvSpPr>
            <p:cNvPr id="17" name="圆形"/>
            <p:cNvSpPr/>
            <p:nvPr/>
          </p:nvSpPr>
          <p:spPr>
            <a:xfrm>
              <a:off x="10844134" y="11656622"/>
              <a:ext cx="78571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18" name="圆形"/>
            <p:cNvSpPr/>
            <p:nvPr/>
          </p:nvSpPr>
          <p:spPr>
            <a:xfrm>
              <a:off x="11909728" y="11411093"/>
              <a:ext cx="78571" cy="78570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19" name="圆形"/>
            <p:cNvSpPr/>
            <p:nvPr/>
          </p:nvSpPr>
          <p:spPr>
            <a:xfrm>
              <a:off x="12106151" y="10630311"/>
              <a:ext cx="78571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0" name="圆形"/>
            <p:cNvSpPr/>
            <p:nvPr/>
          </p:nvSpPr>
          <p:spPr>
            <a:xfrm>
              <a:off x="13088269" y="10924946"/>
              <a:ext cx="78570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1" name="圆形"/>
            <p:cNvSpPr/>
            <p:nvPr/>
          </p:nvSpPr>
          <p:spPr>
            <a:xfrm>
              <a:off x="12498999" y="12206607"/>
              <a:ext cx="78570" cy="78570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2" name="圆形"/>
            <p:cNvSpPr/>
            <p:nvPr/>
          </p:nvSpPr>
          <p:spPr>
            <a:xfrm>
              <a:off x="12400788" y="13728887"/>
              <a:ext cx="78570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3" name="圆形"/>
            <p:cNvSpPr/>
            <p:nvPr/>
          </p:nvSpPr>
          <p:spPr>
            <a:xfrm>
              <a:off x="13137374" y="13434251"/>
              <a:ext cx="78571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4" name="圆形"/>
            <p:cNvSpPr/>
            <p:nvPr/>
          </p:nvSpPr>
          <p:spPr>
            <a:xfrm>
              <a:off x="11173142" y="13350772"/>
              <a:ext cx="78571" cy="78570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5" name="圆形"/>
            <p:cNvSpPr/>
            <p:nvPr/>
          </p:nvSpPr>
          <p:spPr>
            <a:xfrm>
              <a:off x="10942125" y="12834072"/>
              <a:ext cx="147319" cy="147318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6" name="圆形"/>
            <p:cNvSpPr/>
            <p:nvPr/>
          </p:nvSpPr>
          <p:spPr>
            <a:xfrm>
              <a:off x="13495627" y="12441226"/>
              <a:ext cx="147318" cy="147319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7" name="圆形"/>
            <p:cNvSpPr/>
            <p:nvPr/>
          </p:nvSpPr>
          <p:spPr>
            <a:xfrm>
              <a:off x="13250096" y="13276025"/>
              <a:ext cx="147319" cy="147318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8" name="圆形"/>
            <p:cNvSpPr/>
            <p:nvPr/>
          </p:nvSpPr>
          <p:spPr>
            <a:xfrm>
              <a:off x="12508600" y="10879662"/>
              <a:ext cx="147318" cy="147318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  <p:sp>
          <p:nvSpPr>
            <p:cNvPr id="29" name="圆形"/>
            <p:cNvSpPr/>
            <p:nvPr/>
          </p:nvSpPr>
          <p:spPr>
            <a:xfrm>
              <a:off x="10897930" y="11287240"/>
              <a:ext cx="147319" cy="147318"/>
            </a:xfrm>
            <a:prstGeom prst="ellipse">
              <a:avLst/>
            </a:prstGeom>
            <a:solidFill>
              <a:srgbClr val="559FFF"/>
            </a:solidFill>
            <a:ln w="12700" cap="flat">
              <a:noFill/>
              <a:miter lim="400000"/>
            </a:ln>
            <a:effectLst>
              <a:outerShdw blurRad="635000" dist="81971" dir="5400000" rotWithShape="0">
                <a:schemeClr val="accent1">
                  <a:lumOff val="13529"/>
                  <a:alpha val="79170"/>
                </a:schemeClr>
              </a:outerShdw>
            </a:effectLst>
          </p:spPr>
          <p:txBody>
            <a:bodyPr wrap="square" lIns="56444" tIns="56444" rIns="56444" bIns="56444" numCol="1" anchor="ctr">
              <a:noAutofit/>
            </a:bodyPr>
            <a:lstStyle/>
            <a:p>
              <a:pPr defTabSz="916940">
                <a:defRPr sz="100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3600"/>
            </a:p>
          </p:txBody>
        </p:sp>
      </p:grpSp>
      <p:grpSp>
        <p:nvGrpSpPr>
          <p:cNvPr id="42" name="成组"/>
          <p:cNvGrpSpPr/>
          <p:nvPr/>
        </p:nvGrpSpPr>
        <p:grpSpPr>
          <a:xfrm>
            <a:off x="11277781" y="6627939"/>
            <a:ext cx="1829139" cy="1829139"/>
            <a:chOff x="0" y="0"/>
            <a:chExt cx="1829138" cy="1829138"/>
          </a:xfrm>
        </p:grpSpPr>
        <p:sp>
          <p:nvSpPr>
            <p:cNvPr id="43" name="圆形"/>
            <p:cNvSpPr/>
            <p:nvPr/>
          </p:nvSpPr>
          <p:spPr>
            <a:xfrm>
              <a:off x="0" y="0"/>
              <a:ext cx="1829139" cy="1829139"/>
            </a:xfrm>
            <a:prstGeom prst="ellipse">
              <a:avLst/>
            </a:prstGeom>
            <a:gradFill flip="none" rotWithShape="1">
              <a:gsLst>
                <a:gs pos="0">
                  <a:srgbClr val="684AFF"/>
                </a:gs>
                <a:gs pos="100000">
                  <a:srgbClr val="0CCBFD"/>
                </a:gs>
              </a:gsLst>
              <a:lin ang="33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80648" tIns="80648" rIns="80648" bIns="80648" numCol="1" anchor="ctr">
              <a:noAutofit/>
            </a:bodyPr>
            <a:lstStyle/>
            <a:p>
              <a:pPr defTabSz="1618615">
                <a:defRPr sz="5800" b="0">
                  <a:solidFill>
                    <a:srgbClr val="40FF7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3600">
                <a:solidFill>
                  <a:schemeClr val="bg1"/>
                </a:solidFill>
              </a:endParaRPr>
            </a:p>
          </p:txBody>
        </p:sp>
        <p:pic>
          <p:nvPicPr>
            <p:cNvPr id="44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18" y="463863"/>
              <a:ext cx="867704" cy="86770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5" name="圆形"/>
          <p:cNvSpPr/>
          <p:nvPr/>
        </p:nvSpPr>
        <p:spPr>
          <a:xfrm>
            <a:off x="8527812" y="3507105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88900">
            <a:solidFill>
              <a:srgbClr val="559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46" name="1"/>
          <p:cNvSpPr txBox="1"/>
          <p:nvPr/>
        </p:nvSpPr>
        <p:spPr>
          <a:xfrm>
            <a:off x="9149884" y="3984798"/>
            <a:ext cx="634176" cy="8434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1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47" name="圆形"/>
          <p:cNvSpPr/>
          <p:nvPr/>
        </p:nvSpPr>
        <p:spPr>
          <a:xfrm>
            <a:off x="14083672" y="3474610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48" name="4"/>
          <p:cNvSpPr txBox="1"/>
          <p:nvPr/>
        </p:nvSpPr>
        <p:spPr>
          <a:xfrm>
            <a:off x="14711615" y="3948903"/>
            <a:ext cx="550980" cy="76591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4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49" name="圆形"/>
          <p:cNvSpPr/>
          <p:nvPr/>
        </p:nvSpPr>
        <p:spPr>
          <a:xfrm>
            <a:off x="15242826" y="6642817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50" name="5"/>
          <p:cNvSpPr txBox="1"/>
          <p:nvPr/>
        </p:nvSpPr>
        <p:spPr>
          <a:xfrm>
            <a:off x="15904635" y="7151925"/>
            <a:ext cx="614334" cy="789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5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1" name="圆形"/>
          <p:cNvSpPr/>
          <p:nvPr/>
        </p:nvSpPr>
        <p:spPr>
          <a:xfrm>
            <a:off x="14086230" y="9801301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52" name="6"/>
          <p:cNvSpPr txBox="1"/>
          <p:nvPr/>
        </p:nvSpPr>
        <p:spPr>
          <a:xfrm>
            <a:off x="14713239" y="10277965"/>
            <a:ext cx="715636" cy="8172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6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3" name="圆形"/>
          <p:cNvSpPr/>
          <p:nvPr/>
        </p:nvSpPr>
        <p:spPr>
          <a:xfrm>
            <a:off x="8553479" y="9801301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54" name="3"/>
          <p:cNvSpPr txBox="1"/>
          <p:nvPr/>
        </p:nvSpPr>
        <p:spPr>
          <a:xfrm>
            <a:off x="9181428" y="10344411"/>
            <a:ext cx="663715" cy="68773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3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5" name="圆形"/>
          <p:cNvSpPr/>
          <p:nvPr/>
        </p:nvSpPr>
        <p:spPr>
          <a:xfrm>
            <a:off x="7426673" y="6914734"/>
            <a:ext cx="1714501" cy="1714501"/>
          </a:xfrm>
          <a:prstGeom prst="ellipse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3600">
              <a:solidFill>
                <a:schemeClr val="bg1"/>
              </a:solidFill>
            </a:endParaRPr>
          </a:p>
        </p:txBody>
      </p:sp>
      <p:sp>
        <p:nvSpPr>
          <p:cNvPr id="56" name="2"/>
          <p:cNvSpPr txBox="1"/>
          <p:nvPr/>
        </p:nvSpPr>
        <p:spPr>
          <a:xfrm>
            <a:off x="8055447" y="7378175"/>
            <a:ext cx="674281" cy="8327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defTabSz="914400"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2</a:t>
            </a:r>
            <a:endParaRPr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7" name="文本框 18"/>
          <p:cNvSpPr txBox="1"/>
          <p:nvPr/>
        </p:nvSpPr>
        <p:spPr>
          <a:xfrm>
            <a:off x="0" y="7941504"/>
            <a:ext cx="6648937" cy="687731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利用可插拔的插件体系</a:t>
            </a:r>
            <a:r>
              <a:rPr lang="zh-CN" sz="30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将会支持更多的</a:t>
            </a:r>
            <a:r>
              <a:rPr sz="30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种</a:t>
            </a:r>
            <a:r>
              <a:rPr lang="zh-CN" sz="30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类的</a:t>
            </a:r>
            <a:r>
              <a:rPr sz="30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数据源</a:t>
            </a:r>
            <a:endParaRPr sz="3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8" name="矩形 19"/>
          <p:cNvSpPr txBox="1"/>
          <p:nvPr/>
        </p:nvSpPr>
        <p:spPr>
          <a:xfrm>
            <a:off x="2119885" y="6914734"/>
            <a:ext cx="5043318" cy="7815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可插拔插件体系</a:t>
            </a:r>
            <a:endParaRPr lang="zh-CN" dirty="0" err="1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9" name="文本框 18"/>
          <p:cNvSpPr txBox="1"/>
          <p:nvPr/>
        </p:nvSpPr>
        <p:spPr>
          <a:xfrm>
            <a:off x="481264" y="11270099"/>
            <a:ext cx="7000284" cy="116212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引入管理与调度能力做到自动化的数据同步任务管理</a:t>
            </a:r>
            <a:endParaRPr sz="30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0" name="矩形 19"/>
          <p:cNvSpPr txBox="1"/>
          <p:nvPr/>
        </p:nvSpPr>
        <p:spPr>
          <a:xfrm>
            <a:off x="3138038" y="10346113"/>
            <a:ext cx="5043319" cy="7815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自动化调度能力</a:t>
            </a:r>
            <a:endParaRPr lang="zh-CN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1" name="文本框 18"/>
          <p:cNvSpPr txBox="1"/>
          <p:nvPr/>
        </p:nvSpPr>
        <p:spPr>
          <a:xfrm>
            <a:off x="16609642" y="4217488"/>
            <a:ext cx="6782605" cy="116212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sz="30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特定场景做端到端的优化提升数据同步的数据一致性</a:t>
            </a:r>
            <a:endParaRPr sz="30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2" name="矩形 19"/>
          <p:cNvSpPr txBox="1"/>
          <p:nvPr/>
        </p:nvSpPr>
        <p:spPr>
          <a:xfrm>
            <a:off x="15679943" y="3220185"/>
            <a:ext cx="4182149" cy="7815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数据一致性</a:t>
            </a:r>
            <a:endParaRPr lang="zh-CN" dirty="0" err="1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3" name="文本框 18"/>
          <p:cNvSpPr txBox="1"/>
          <p:nvPr/>
        </p:nvSpPr>
        <p:spPr>
          <a:xfrm>
            <a:off x="17541485" y="7586628"/>
            <a:ext cx="6385109" cy="116212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sz="30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开放插件化与 API 集成能力帮助企业实现快速定制与集成</a:t>
            </a:r>
            <a:endParaRPr sz="30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4" name="矩形 19"/>
          <p:cNvSpPr txBox="1"/>
          <p:nvPr/>
        </p:nvSpPr>
        <p:spPr>
          <a:xfrm>
            <a:off x="16998004" y="6748678"/>
            <a:ext cx="4182149" cy="78156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制定集成</a:t>
            </a:r>
            <a:endParaRPr lang="zh-CN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5" name="文本框 18"/>
          <p:cNvSpPr txBox="1"/>
          <p:nvPr/>
        </p:nvSpPr>
        <p:spPr>
          <a:xfrm>
            <a:off x="16752516" y="10998385"/>
            <a:ext cx="6893275" cy="78156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lnSpc>
                <a:spcPct val="150000"/>
              </a:lnSpc>
              <a:defRPr b="0" spc="1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30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图形化拖拽</a:t>
            </a:r>
            <a:r>
              <a:rPr lang="en-US" altLang="zh-CN" sz="30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 </a:t>
            </a:r>
            <a:r>
              <a:rPr lang="zh-CN" altLang="en-US" sz="30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易于维护和管理任务</a:t>
            </a:r>
            <a:endParaRPr lang="zh-CN" altLang="en-US" sz="3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6" name="矩形 19"/>
          <p:cNvSpPr txBox="1"/>
          <p:nvPr/>
        </p:nvSpPr>
        <p:spPr>
          <a:xfrm>
            <a:off x="16036445" y="10009673"/>
            <a:ext cx="3954594" cy="78156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r" defTabSz="914400"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统一管理任务</a:t>
            </a:r>
            <a:endParaRPr lang="zh-CN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8921750" y="2727324"/>
            <a:ext cx="654050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 </a:t>
            </a:r>
            <a:r>
              <a:rPr lang="zh-CN" altLang="en-US" sz="6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支持的算子</a:t>
            </a:r>
            <a:endParaRPr sz="6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4" name="table 18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43305" y="4114800"/>
          <a:ext cx="11248390" cy="4505325"/>
        </p:xfrm>
        <a:graphic>
          <a:graphicData uri="http://schemas.openxmlformats.org/drawingml/2006/table">
            <a:tbl>
              <a:tblPr/>
              <a:tblGrid>
                <a:gridCol w="2825750"/>
                <a:gridCol w="2425065"/>
                <a:gridCol w="3534410"/>
                <a:gridCol w="2463165"/>
              </a:tblGrid>
              <a:tr h="1127760">
                <a:tc>
                  <a:txBody>
                    <a:bodyPr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788035">
                <a:tc>
                  <a:txBody>
                    <a:bodyPr/>
                    <a:p>
                      <a:pPr algn="l" rtl="0" eaLnBrk="0">
                        <a:lnSpc>
                          <a:spcPct val="18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1410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lang="en-US" sz="2400" spc="-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 Kafka</a:t>
                      </a:r>
                      <a:endParaRPr lang="en-US" sz="2400" spc="-5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242695" algn="l" rtl="0" eaLnBrk="0">
                        <a:lnSpc>
                          <a:spcPts val="33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        源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8000"/>
                        </a:lnSpc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660400" algn="l" rtl="0" eaLnBrk="0">
                        <a:lnSpc>
                          <a:spcPts val="35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接入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kakfa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Jdbc</a:t>
                      </a:r>
                      <a:endParaRPr 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96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400" spc="2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chemeClr val="bg1">
                            <a:alpha val="100000"/>
                          </a:scheme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   接入结构化数据库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97890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DataGen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  <a:sym typeface="+mn-ea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生成测试数据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97890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Hub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v1.13</a:t>
                      </a:r>
                      <a:endParaRPr lang="en-US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接入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Data Hub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18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820897" y="7927146"/>
          <a:ext cx="12648565" cy="4936490"/>
        </p:xfrm>
        <a:graphic>
          <a:graphicData uri="http://schemas.openxmlformats.org/drawingml/2006/table">
            <a:tbl>
              <a:tblPr/>
              <a:tblGrid>
                <a:gridCol w="3177540"/>
                <a:gridCol w="4084320"/>
                <a:gridCol w="2616835"/>
                <a:gridCol w="2769870"/>
              </a:tblGrid>
              <a:tr h="1127760">
                <a:tc>
                  <a:txBody>
                    <a:bodyPr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697230">
                <a:tc>
                  <a:txBody>
                    <a:bodyPr/>
                    <a:p>
                      <a:pPr algn="l" rtl="0" eaLnBrk="0">
                        <a:lnSpc>
                          <a:spcPct val="18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1410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lang="en-US" sz="2400" spc="-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 Kafka</a:t>
                      </a:r>
                      <a:endParaRPr lang="en-US" sz="2400" spc="-5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242695" algn="l" rtl="0" eaLnBrk="0">
                        <a:lnSpc>
                          <a:spcPts val="33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        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8000"/>
                        </a:lnSpc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660400" algn="l" rtl="0" eaLnBrk="0">
                        <a:lnSpc>
                          <a:spcPts val="35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kakfa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7385">
                <a:tc>
                  <a:txBody>
                    <a:bodyPr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Jdbc</a:t>
                      </a:r>
                      <a:endParaRPr 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96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400" spc="2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chemeClr val="bg1">
                            <a:alpha val="100000"/>
                          </a:scheme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   输入结构化数据库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4518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elasticsearch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  <a:sym typeface="+mn-ea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输入数据到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es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93154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Hub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输入到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Data Hub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738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Hive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v1.13</a:t>
                      </a:r>
                      <a:endParaRPr lang="en-US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184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0610944" y="3727498"/>
          <a:ext cx="12772390" cy="6801485"/>
        </p:xfrm>
        <a:graphic>
          <a:graphicData uri="http://schemas.openxmlformats.org/drawingml/2006/table">
            <a:tbl>
              <a:tblPr/>
              <a:tblGrid>
                <a:gridCol w="3208655"/>
                <a:gridCol w="4124960"/>
                <a:gridCol w="2641600"/>
                <a:gridCol w="2797175"/>
              </a:tblGrid>
              <a:tr h="1127760">
                <a:tc>
                  <a:txBody>
                    <a:bodyPr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93154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时间聚合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窗口聚合算子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759460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DeBase64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base64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加码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357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EnBase64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base64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解码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4210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Join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两流合并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357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Selector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数据分流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357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TypeConver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字段类型转换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4210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sql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自定义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sql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66357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Field Select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字段筛选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这里是居中标题配图和三段文字"/>
          <p:cNvSpPr txBox="1"/>
          <p:nvPr/>
        </p:nvSpPr>
        <p:spPr>
          <a:xfrm>
            <a:off x="10338435" y="2727324"/>
            <a:ext cx="3707130" cy="1065530"/>
          </a:xfrm>
          <a:prstGeom prst="rect">
            <a:avLst/>
          </a:prstGeom>
          <a:ln w="25400">
            <a:miter lim="400000"/>
          </a:ln>
        </p:spPr>
        <p:txBody>
          <a:bodyPr wrap="none" lIns="71438" tIns="71438" rIns="71438" bIns="71438" anchor="ctr">
            <a:spAutoFit/>
          </a:bodyPr>
          <a:lstStyle>
            <a:lvl1pPr algn="ctr" defTabSz="914400">
              <a:defRPr sz="6600" b="1" spc="197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pPr algn="ctr"/>
            <a:r>
              <a:rPr lang="en-US" altLang="zh-CN" sz="6000" spc="90" dirty="0">
                <a:solidFill>
                  <a:srgbClr val="FFFFFF">
                    <a:alpha val="10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Filling </a:t>
            </a:r>
            <a:r>
              <a:rPr lang="zh-CN" altLang="en-US" sz="6000" spc="90" dirty="0">
                <a:solidFill>
                  <a:srgbClr val="FFFFFF">
                    <a:alpha val="10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是</a:t>
            </a:r>
            <a:endParaRPr lang="zh-CN" altLang="en-US" sz="6000" spc="9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9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#1"/>
          <p:cNvSpPr txBox="1"/>
          <p:nvPr/>
        </p:nvSpPr>
        <p:spPr>
          <a:xfrm>
            <a:off x="1452535" y="5217595"/>
            <a:ext cx="1582992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t>#1</a:t>
            </a:r>
          </a:p>
        </p:txBody>
      </p:sp>
      <p:sp>
        <p:nvSpPr>
          <p:cNvPr id="17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17187074" y="6798083"/>
            <a:ext cx="5840485" cy="276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Filling组件分为数据源(source)、算子(transfrom) 和 输出(sink)三种, 可以像拼积木一样来处理你的数据</a:t>
            </a:r>
            <a:r>
              <a:rPr lang="zh-CN"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。</a:t>
            </a:r>
            <a:endParaRPr lang="zh-CN" sz="3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  <p:sp>
        <p:nvSpPr>
          <p:cNvPr id="18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2204296" y="6794908"/>
            <a:ext cx="5840485" cy="3435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Filling, 如其名, 致力于填充你的各种存储, 是一个非常易用，高性能、支持实时流式和离线批处理的海量数据处理产品，架构于 Apache Flink之上。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9" name="这里是分段文字，控制字数，不超过三行，重点文字可加粗变色。这里是分段文字，控制字数，不超过三行"/>
          <p:cNvSpPr txBox="1"/>
          <p:nvPr/>
        </p:nvSpPr>
        <p:spPr>
          <a:xfrm>
            <a:off x="9695710" y="6798083"/>
            <a:ext cx="5840485" cy="276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b="0">
                <a:latin typeface="Alibaba PuHuiTi R"/>
                <a:ea typeface="Alibaba PuHuiTi R"/>
                <a:cs typeface="Alibaba PuHuiTi R"/>
                <a:sym typeface="Alibaba PuHuiTi"/>
              </a:defRPr>
            </a:pPr>
            <a:r>
              <a:rPr sz="3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+mn-ea"/>
              </a:rPr>
              <a:t>Filling是一个基于Flink的流式数据处理工具, Filling将每条数据以表的形式进行抽象, 还支持托拉拽式编程的流处理引擎。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0" name="#2"/>
          <p:cNvSpPr txBox="1"/>
          <p:nvPr/>
        </p:nvSpPr>
        <p:spPr>
          <a:xfrm>
            <a:off x="8778798" y="5197932"/>
            <a:ext cx="1582992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rPr dirty="0"/>
              <a:t>#2</a:t>
            </a:r>
            <a:endParaRPr dirty="0"/>
          </a:p>
        </p:txBody>
      </p:sp>
      <p:sp>
        <p:nvSpPr>
          <p:cNvPr id="21" name="#3"/>
          <p:cNvSpPr txBox="1"/>
          <p:nvPr/>
        </p:nvSpPr>
        <p:spPr>
          <a:xfrm>
            <a:off x="16270161" y="5230295"/>
            <a:ext cx="1582993" cy="1866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8600"/>
              </a:lnSpc>
              <a:defRPr sz="10100" b="0">
                <a:solidFill>
                  <a:srgbClr val="7058F0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r>
              <a:t>#3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357225" y="10711815"/>
            <a:ext cx="7409180" cy="862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91439" tIns="91439" rIns="91439" bIns="91439" numCol="1" spcCol="38100" rtlCol="0" anchor="t" forceAA="0">
            <a:spAutoFit/>
          </a:bodyPr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dirty="0" err="1">
                <a:solidFill>
                  <a:srgbClr val="EAC13A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Filling是解决普遍性问题而不是特例</a:t>
            </a:r>
            <a:endParaRPr kumimoji="0" sz="3600" b="0" i="0" u="none" strike="noStrike" cap="none" spc="0" normalizeH="0" baseline="0" dirty="0" err="1">
              <a:ln>
                <a:noFill/>
              </a:ln>
              <a:solidFill>
                <a:srgbClr val="EAC13A"/>
              </a:solidFill>
              <a:effectLst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E6636BC20180234D78A0072836F0BAB0F2B9B20E1FC76B80A6D98E35B1532BABDB4EB6385161FB0D22092808C84662EB9A09212A61D05B911BBFC2137CAE22DE24F092ADB0257647F40824D7682246A28692ECA57747672198DB019AF066FC78DBC62A9CCE3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#1"/>
          <p:cNvSpPr txBox="1"/>
          <p:nvPr/>
        </p:nvSpPr>
        <p:spPr>
          <a:xfrm>
            <a:off x="2578597" y="5196800"/>
            <a:ext cx="2117090" cy="2961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2300"/>
              </a:lnSpc>
              <a:defRPr sz="13200">
                <a:solidFill>
                  <a:srgbClr val="7058F0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 b="1" dirty="0"/>
              <a:t>#</a:t>
            </a:r>
            <a:r>
              <a:rPr lang="en-US" b="1" dirty="0"/>
              <a:t>2</a:t>
            </a:r>
            <a:endParaRPr lang="en-US" b="1" dirty="0"/>
          </a:p>
        </p:txBody>
      </p:sp>
      <p:sp>
        <p:nvSpPr>
          <p:cNvPr id="8" name="这里是PPT结构标题"/>
          <p:cNvSpPr txBox="1"/>
          <p:nvPr/>
        </p:nvSpPr>
        <p:spPr>
          <a:xfrm>
            <a:off x="4776982" y="3529607"/>
            <a:ext cx="11328400" cy="62953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6100"/>
              </a:lnSpc>
              <a:defRPr sz="8000"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pPr algn="l"/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b="1" dirty="0" err="1">
                <a:solidFill>
                  <a:schemeClr val="bg1"/>
                </a:solidFill>
                <a:sym typeface="+mn-ea"/>
              </a:rPr>
              <a:t>数据接入</a:t>
            </a:r>
            <a:endParaRPr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  <a:p>
            <a:pPr algn="l"/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									</a:t>
            </a:r>
            <a:r>
              <a:rPr sz="4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支持流批一体的大数据中台方案</a:t>
            </a:r>
            <a:endParaRPr sz="4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cebdf64f-bac2-4d40-bf34-d09061157416}"/>
  <p:tag name="TABLE_ENDDRAG_ORIGIN_RECT" val="1072*286"/>
  <p:tag name="TABLE_ENDDRAG_RECT" val="389*232*1072*352"/>
</p:tagLst>
</file>

<file path=ppt/tags/tag2.xml><?xml version="1.0" encoding="utf-8"?>
<p:tagLst xmlns:p="http://schemas.openxmlformats.org/presentationml/2006/main">
  <p:tag name="KSO_WM_UNIT_TABLE_BEAUTIFY" val="smartTable{cebdf64f-bac2-4d40-bf34-d09061157416}"/>
  <p:tag name="TABLE_ENDDRAG_ORIGIN_RECT" val="1072*359"/>
  <p:tag name="TABLE_ENDDRAG_RECT" val="389*232*1072*425"/>
</p:tagLst>
</file>

<file path=ppt/tags/tag3.xml><?xml version="1.0" encoding="utf-8"?>
<p:tagLst xmlns:p="http://schemas.openxmlformats.org/presentationml/2006/main">
  <p:tag name="KSO_WM_UNIT_TABLE_BEAUTIFY" val="smartTable{cebdf64f-bac2-4d40-bf34-d09061157416}"/>
  <p:tag name="TABLE_ENDDRAG_ORIGIN_RECT" val="1072*884"/>
  <p:tag name="TABLE_ENDDRAG_RECT" val="389*232*1072*819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黑色">
  <a:themeElements>
    <a:clrScheme name="黑色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黑色">
      <a:majorFont>
        <a:latin typeface="Helvetica"/>
        <a:ea typeface="Helvetica"/>
        <a:cs typeface="Helvetica"/>
      </a:majorFont>
      <a:minorFont>
        <a:latin typeface="Microsoft YaHei"/>
        <a:ea typeface="Microsoft YaHei"/>
        <a:cs typeface="Microsoft YaHei"/>
      </a:minorFont>
    </a:fontScheme>
    <a:fmtScheme name="黑色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黑色">
  <a:themeElements>
    <a:clrScheme name="黑色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黑色">
      <a:majorFont>
        <a:latin typeface="Helvetica"/>
        <a:ea typeface="Helvetica"/>
        <a:cs typeface="Helvetica"/>
      </a:majorFont>
      <a:minorFont>
        <a:latin typeface="Microsoft YaHei"/>
        <a:ea typeface="Microsoft YaHei"/>
        <a:cs typeface="Microsoft YaHei"/>
      </a:minorFont>
    </a:fontScheme>
    <a:fmtScheme name="黑色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12053</Words>
  <Application>WPS Office WWO_wpscloud_20211230200313-6d0d49dab9</Application>
  <PresentationFormat>自定义</PresentationFormat>
  <Paragraphs>1088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61" baseType="lpstr">
      <vt:lpstr>Arial</vt:lpstr>
      <vt:lpstr>宋体</vt:lpstr>
      <vt:lpstr>Wingdings</vt:lpstr>
      <vt:lpstr>Helvetica Light</vt:lpstr>
      <vt:lpstr>Microsoft YaHei</vt:lpstr>
      <vt:lpstr>汉仪旗黑KW 55S</vt:lpstr>
      <vt:lpstr>Alibaba PuHuiTi R</vt:lpstr>
      <vt:lpstr>汉仪书宋二KW</vt:lpstr>
      <vt:lpstr>Alibaba-PuHuiTi-L</vt:lpstr>
      <vt:lpstr>Alibaba PuHuiTi R</vt:lpstr>
      <vt:lpstr>Alibaba PuHuiTi</vt:lpstr>
      <vt:lpstr>Helvetica Neue Medium</vt:lpstr>
      <vt:lpstr>微软雅黑</vt:lpstr>
      <vt:lpstr>苹方 特粗</vt:lpstr>
      <vt:lpstr>Helvetica</vt:lpstr>
      <vt:lpstr>Alibaba PuHuiTi B</vt:lpstr>
      <vt:lpstr>Wingdings</vt:lpstr>
      <vt:lpstr>Arial</vt:lpstr>
      <vt:lpstr>Alibaba-PuHuiTi-H</vt:lpstr>
      <vt:lpstr>HYShangWeiShouShuW</vt:lpstr>
      <vt:lpstr>Times New Roman</vt:lpstr>
      <vt:lpstr>Kingsoft Confetti</vt:lpstr>
      <vt:lpstr>宋体</vt:lpstr>
      <vt:lpstr>Microsoft YaHei</vt:lpstr>
      <vt:lpstr>Alibaba PuHuiTi R</vt:lpstr>
      <vt:lpstr>webwppDefTheme</vt:lpstr>
      <vt:lpstr>黑色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jiangzihan</cp:lastModifiedBy>
  <dcterms:created xsi:type="dcterms:W3CDTF">2022-01-05T13:54:32Z</dcterms:created>
  <dcterms:modified xsi:type="dcterms:W3CDTF">2022-01-05T13:54:32Z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E6636BC20180234D78A0072836F0BAB0F2B9B20E1FC76B80A6D98E35B1532BABDB4EB6385161FB0D22092808C84662EB9A09212A61D05B911BBFC2137CAE22DE24F092ADB0257647F40824D7682246A28692ECA57747672198DB019AF066FC78DBC62A9CCE3</vt:lpwstr>
  </property>
  <property fmtid="{D5CDD505-2E9C-101B-9397-08002B2CF9AE}" pid="3" name="KSOProductBuildVer">
    <vt:lpwstr>2052-0.0.0.0</vt:lpwstr>
  </property>
</Properties>
</file>